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2" r:id="rId2"/>
  </p:sldMasterIdLst>
  <p:sldIdLst>
    <p:sldId id="259" r:id="rId3"/>
    <p:sldId id="270" r:id="rId4"/>
    <p:sldId id="272" r:id="rId5"/>
    <p:sldId id="273" r:id="rId6"/>
    <p:sldId id="274" r:id="rId7"/>
    <p:sldId id="267" r:id="rId8"/>
    <p:sldId id="276" r:id="rId9"/>
    <p:sldId id="277" r:id="rId10"/>
    <p:sldId id="290" r:id="rId11"/>
    <p:sldId id="279" r:id="rId12"/>
    <p:sldId id="278" r:id="rId13"/>
    <p:sldId id="280" r:id="rId14"/>
    <p:sldId id="281" r:id="rId15"/>
    <p:sldId id="283" r:id="rId16"/>
    <p:sldId id="284" r:id="rId17"/>
    <p:sldId id="285" r:id="rId18"/>
    <p:sldId id="286" r:id="rId19"/>
    <p:sldId id="287" r:id="rId20"/>
    <p:sldId id="288" r:id="rId21"/>
    <p:sldId id="28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5">
          <p15:clr>
            <a:srgbClr val="A4A3A4"/>
          </p15:clr>
        </p15:guide>
        <p15:guide id="2" pos="4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7900"/>
    <a:srgbClr val="4B2E83"/>
    <a:srgbClr val="E8D3A2"/>
    <a:srgbClr val="B7A57A"/>
    <a:srgbClr val="330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06"/>
    <p:restoredTop sz="96327"/>
  </p:normalViewPr>
  <p:slideViewPr>
    <p:cSldViewPr snapToGrid="0" snapToObjects="1" showGuides="1">
      <p:cViewPr varScale="1">
        <p:scale>
          <a:sx n="128" d="100"/>
          <a:sy n="128" d="100"/>
        </p:scale>
        <p:origin x="1424" y="176"/>
      </p:cViewPr>
      <p:guideLst>
        <p:guide orient="horz" pos="965"/>
        <p:guide pos="4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D09CC2-2E76-4833-9362-0B7D69A2B76B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4D85355-950C-49FD-B834-83911696749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 dirty="0"/>
            <a:t>Overview</a:t>
          </a:r>
          <a:endParaRPr lang="en-US" b="1" dirty="0"/>
        </a:p>
      </dgm:t>
    </dgm:pt>
    <dgm:pt modelId="{F4BBDA75-8E23-4FE1-B4A5-E5817E522C69}" type="parTrans" cxnId="{B20A5843-0B9B-46F6-BE14-6E019446E43F}">
      <dgm:prSet/>
      <dgm:spPr/>
      <dgm:t>
        <a:bodyPr/>
        <a:lstStyle/>
        <a:p>
          <a:endParaRPr lang="en-US"/>
        </a:p>
      </dgm:t>
    </dgm:pt>
    <dgm:pt modelId="{DF3A3DE7-5917-4115-8A78-449D7964879B}" type="sibTrans" cxnId="{B20A5843-0B9B-46F6-BE14-6E019446E43F}">
      <dgm:prSet/>
      <dgm:spPr/>
      <dgm:t>
        <a:bodyPr/>
        <a:lstStyle/>
        <a:p>
          <a:endParaRPr lang="en-US"/>
        </a:p>
      </dgm:t>
    </dgm:pt>
    <dgm:pt modelId="{A657C4E0-43BA-4B8A-825F-5C24313850E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 dirty="0"/>
            <a:t>Loss Function</a:t>
          </a:r>
          <a:endParaRPr lang="en-US" b="1" dirty="0"/>
        </a:p>
      </dgm:t>
    </dgm:pt>
    <dgm:pt modelId="{68C628B8-0200-432A-B97D-6679DD3BE6E2}" type="parTrans" cxnId="{B1AA1CB0-FA6C-4FF5-86A3-7E96D4235F3F}">
      <dgm:prSet/>
      <dgm:spPr/>
      <dgm:t>
        <a:bodyPr/>
        <a:lstStyle/>
        <a:p>
          <a:endParaRPr lang="en-US"/>
        </a:p>
      </dgm:t>
    </dgm:pt>
    <dgm:pt modelId="{A526AD7C-86D6-4251-A96A-5BA9DEE3D38F}" type="sibTrans" cxnId="{B1AA1CB0-FA6C-4FF5-86A3-7E96D4235F3F}">
      <dgm:prSet/>
      <dgm:spPr/>
      <dgm:t>
        <a:bodyPr/>
        <a:lstStyle/>
        <a:p>
          <a:endParaRPr lang="en-US"/>
        </a:p>
      </dgm:t>
    </dgm:pt>
    <dgm:pt modelId="{771E1FAF-7B3F-4189-9BCD-E0DE9ADBD90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 baseline="0" dirty="0"/>
            <a:t>Model Architecture</a:t>
          </a:r>
          <a:endParaRPr lang="en-US" b="1" dirty="0"/>
        </a:p>
      </dgm:t>
    </dgm:pt>
    <dgm:pt modelId="{7B5F2155-FEC7-48E9-B12D-5C60BFD0BB89}" type="parTrans" cxnId="{19E39BCC-1FE7-477D-93E1-036D6B11BDDA}">
      <dgm:prSet/>
      <dgm:spPr/>
      <dgm:t>
        <a:bodyPr/>
        <a:lstStyle/>
        <a:p>
          <a:endParaRPr lang="en-US"/>
        </a:p>
      </dgm:t>
    </dgm:pt>
    <dgm:pt modelId="{5091BB0F-03BC-47BB-A616-758008CFFFB9}" type="sibTrans" cxnId="{19E39BCC-1FE7-477D-93E1-036D6B11BDDA}">
      <dgm:prSet/>
      <dgm:spPr/>
      <dgm:t>
        <a:bodyPr/>
        <a:lstStyle/>
        <a:p>
          <a:endParaRPr lang="en-US"/>
        </a:p>
      </dgm:t>
    </dgm:pt>
    <dgm:pt modelId="{AC9AA33F-7F3D-4C55-9F03-54B3B02ADD15}" type="pres">
      <dgm:prSet presAssocID="{3ED09CC2-2E76-4833-9362-0B7D69A2B76B}" presName="root" presStyleCnt="0">
        <dgm:presLayoutVars>
          <dgm:dir/>
          <dgm:resizeHandles val="exact"/>
        </dgm:presLayoutVars>
      </dgm:prSet>
      <dgm:spPr/>
    </dgm:pt>
    <dgm:pt modelId="{20C6B29C-ECDC-4C8C-B770-80F4B232BCBC}" type="pres">
      <dgm:prSet presAssocID="{D4D85355-950C-49FD-B834-839116967491}" presName="compNode" presStyleCnt="0"/>
      <dgm:spPr/>
    </dgm:pt>
    <dgm:pt modelId="{5A3FCBC2-8EEE-4893-A36C-F2C3E1F5FCC2}" type="pres">
      <dgm:prSet presAssocID="{D4D85355-950C-49FD-B834-839116967491}" presName="iconBgRect" presStyleLbl="bgShp" presStyleIdx="0" presStyleCnt="3"/>
      <dgm:spPr/>
    </dgm:pt>
    <dgm:pt modelId="{CFB40E98-1D62-4A60-BBED-AB2A6FC98005}" type="pres">
      <dgm:prSet presAssocID="{D4D85355-950C-49FD-B834-8391169674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8ED89397-4013-4741-A967-E0FE51ECE377}" type="pres">
      <dgm:prSet presAssocID="{D4D85355-950C-49FD-B834-839116967491}" presName="spaceRect" presStyleCnt="0"/>
      <dgm:spPr/>
    </dgm:pt>
    <dgm:pt modelId="{66942C68-9D1F-42B7-9484-A5B40F226F55}" type="pres">
      <dgm:prSet presAssocID="{D4D85355-950C-49FD-B834-839116967491}" presName="textRect" presStyleLbl="revTx" presStyleIdx="0" presStyleCnt="3">
        <dgm:presLayoutVars>
          <dgm:chMax val="1"/>
          <dgm:chPref val="1"/>
        </dgm:presLayoutVars>
      </dgm:prSet>
      <dgm:spPr/>
    </dgm:pt>
    <dgm:pt modelId="{6E63DFF9-8F9F-4EE8-8EBC-8343A19D010D}" type="pres">
      <dgm:prSet presAssocID="{DF3A3DE7-5917-4115-8A78-449D7964879B}" presName="sibTrans" presStyleCnt="0"/>
      <dgm:spPr/>
    </dgm:pt>
    <dgm:pt modelId="{5C8D81F8-F35A-4287-B3B7-297C3648AFA8}" type="pres">
      <dgm:prSet presAssocID="{A657C4E0-43BA-4B8A-825F-5C24313850E5}" presName="compNode" presStyleCnt="0"/>
      <dgm:spPr/>
    </dgm:pt>
    <dgm:pt modelId="{38F96577-E586-4BB9-89EB-479FAA0E3627}" type="pres">
      <dgm:prSet presAssocID="{A657C4E0-43BA-4B8A-825F-5C24313850E5}" presName="iconBgRect" presStyleLbl="bgShp" presStyleIdx="1" presStyleCnt="3"/>
      <dgm:spPr/>
    </dgm:pt>
    <dgm:pt modelId="{A7E2EAED-1A6C-47B7-8706-941B4BE315E2}" type="pres">
      <dgm:prSet presAssocID="{A657C4E0-43BA-4B8A-825F-5C24313850E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39128CD1-E7D0-4D0D-9735-C4E5EA8510DE}" type="pres">
      <dgm:prSet presAssocID="{A657C4E0-43BA-4B8A-825F-5C24313850E5}" presName="spaceRect" presStyleCnt="0"/>
      <dgm:spPr/>
    </dgm:pt>
    <dgm:pt modelId="{FF679FDB-ACCA-4D13-8577-71E74E35335C}" type="pres">
      <dgm:prSet presAssocID="{A657C4E0-43BA-4B8A-825F-5C24313850E5}" presName="textRect" presStyleLbl="revTx" presStyleIdx="1" presStyleCnt="3">
        <dgm:presLayoutVars>
          <dgm:chMax val="1"/>
          <dgm:chPref val="1"/>
        </dgm:presLayoutVars>
      </dgm:prSet>
      <dgm:spPr/>
    </dgm:pt>
    <dgm:pt modelId="{59F865A0-4139-4F92-9EC3-917EFFBC29E3}" type="pres">
      <dgm:prSet presAssocID="{A526AD7C-86D6-4251-A96A-5BA9DEE3D38F}" presName="sibTrans" presStyleCnt="0"/>
      <dgm:spPr/>
    </dgm:pt>
    <dgm:pt modelId="{D3D1FE56-B8DC-49B4-A573-6DE12FE53463}" type="pres">
      <dgm:prSet presAssocID="{771E1FAF-7B3F-4189-9BCD-E0DE9ADBD907}" presName="compNode" presStyleCnt="0"/>
      <dgm:spPr/>
    </dgm:pt>
    <dgm:pt modelId="{D0FA95D7-5AE6-44E2-BC18-E0F09DC7A834}" type="pres">
      <dgm:prSet presAssocID="{771E1FAF-7B3F-4189-9BCD-E0DE9ADBD907}" presName="iconBgRect" presStyleLbl="bgShp" presStyleIdx="2" presStyleCnt="3"/>
      <dgm:spPr/>
    </dgm:pt>
    <dgm:pt modelId="{9819F661-DE01-415B-B740-FA02256BA387}" type="pres">
      <dgm:prSet presAssocID="{771E1FAF-7B3F-4189-9BCD-E0DE9ADBD9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4F28E56-8ECF-4784-A163-ED59FDB9A3F3}" type="pres">
      <dgm:prSet presAssocID="{771E1FAF-7B3F-4189-9BCD-E0DE9ADBD907}" presName="spaceRect" presStyleCnt="0"/>
      <dgm:spPr/>
    </dgm:pt>
    <dgm:pt modelId="{8456A5A8-0881-499D-B1AD-A9C20553C764}" type="pres">
      <dgm:prSet presAssocID="{771E1FAF-7B3F-4189-9BCD-E0DE9ADBD90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6DB0B1C-59FB-4EF7-A61E-FBAFDF8A1F33}" type="presOf" srcId="{771E1FAF-7B3F-4189-9BCD-E0DE9ADBD907}" destId="{8456A5A8-0881-499D-B1AD-A9C20553C764}" srcOrd="0" destOrd="0" presId="urn:microsoft.com/office/officeart/2018/5/layout/IconCircleLabelList"/>
    <dgm:cxn modelId="{B20A5843-0B9B-46F6-BE14-6E019446E43F}" srcId="{3ED09CC2-2E76-4833-9362-0B7D69A2B76B}" destId="{D4D85355-950C-49FD-B834-839116967491}" srcOrd="0" destOrd="0" parTransId="{F4BBDA75-8E23-4FE1-B4A5-E5817E522C69}" sibTransId="{DF3A3DE7-5917-4115-8A78-449D7964879B}"/>
    <dgm:cxn modelId="{00D4F484-3636-4860-856D-370F44D689A6}" type="presOf" srcId="{3ED09CC2-2E76-4833-9362-0B7D69A2B76B}" destId="{AC9AA33F-7F3D-4C55-9F03-54B3B02ADD15}" srcOrd="0" destOrd="0" presId="urn:microsoft.com/office/officeart/2018/5/layout/IconCircleLabelList"/>
    <dgm:cxn modelId="{B1AA1CB0-FA6C-4FF5-86A3-7E96D4235F3F}" srcId="{3ED09CC2-2E76-4833-9362-0B7D69A2B76B}" destId="{A657C4E0-43BA-4B8A-825F-5C24313850E5}" srcOrd="1" destOrd="0" parTransId="{68C628B8-0200-432A-B97D-6679DD3BE6E2}" sibTransId="{A526AD7C-86D6-4251-A96A-5BA9DEE3D38F}"/>
    <dgm:cxn modelId="{C7020FB5-75A4-4D00-B3B6-F6F1AE960EB1}" type="presOf" srcId="{D4D85355-950C-49FD-B834-839116967491}" destId="{66942C68-9D1F-42B7-9484-A5B40F226F55}" srcOrd="0" destOrd="0" presId="urn:microsoft.com/office/officeart/2018/5/layout/IconCircleLabelList"/>
    <dgm:cxn modelId="{7BA339B8-BC3E-498B-AF59-7DBB3EC031C0}" type="presOf" srcId="{A657C4E0-43BA-4B8A-825F-5C24313850E5}" destId="{FF679FDB-ACCA-4D13-8577-71E74E35335C}" srcOrd="0" destOrd="0" presId="urn:microsoft.com/office/officeart/2018/5/layout/IconCircleLabelList"/>
    <dgm:cxn modelId="{19E39BCC-1FE7-477D-93E1-036D6B11BDDA}" srcId="{3ED09CC2-2E76-4833-9362-0B7D69A2B76B}" destId="{771E1FAF-7B3F-4189-9BCD-E0DE9ADBD907}" srcOrd="2" destOrd="0" parTransId="{7B5F2155-FEC7-48E9-B12D-5C60BFD0BB89}" sibTransId="{5091BB0F-03BC-47BB-A616-758008CFFFB9}"/>
    <dgm:cxn modelId="{58B5B205-52A9-400E-8914-E0784011C787}" type="presParOf" srcId="{AC9AA33F-7F3D-4C55-9F03-54B3B02ADD15}" destId="{20C6B29C-ECDC-4C8C-B770-80F4B232BCBC}" srcOrd="0" destOrd="0" presId="urn:microsoft.com/office/officeart/2018/5/layout/IconCircleLabelList"/>
    <dgm:cxn modelId="{A42F6FAB-C07D-46BB-94A3-D37941068AD2}" type="presParOf" srcId="{20C6B29C-ECDC-4C8C-B770-80F4B232BCBC}" destId="{5A3FCBC2-8EEE-4893-A36C-F2C3E1F5FCC2}" srcOrd="0" destOrd="0" presId="urn:microsoft.com/office/officeart/2018/5/layout/IconCircleLabelList"/>
    <dgm:cxn modelId="{9B87D31B-E8A6-4F36-A436-446288023F69}" type="presParOf" srcId="{20C6B29C-ECDC-4C8C-B770-80F4B232BCBC}" destId="{CFB40E98-1D62-4A60-BBED-AB2A6FC98005}" srcOrd="1" destOrd="0" presId="urn:microsoft.com/office/officeart/2018/5/layout/IconCircleLabelList"/>
    <dgm:cxn modelId="{AF215950-ABE1-44F1-BF7A-7B44E995B658}" type="presParOf" srcId="{20C6B29C-ECDC-4C8C-B770-80F4B232BCBC}" destId="{8ED89397-4013-4741-A967-E0FE51ECE377}" srcOrd="2" destOrd="0" presId="urn:microsoft.com/office/officeart/2018/5/layout/IconCircleLabelList"/>
    <dgm:cxn modelId="{E3D43208-DC34-4D43-AD65-3595680A03CF}" type="presParOf" srcId="{20C6B29C-ECDC-4C8C-B770-80F4B232BCBC}" destId="{66942C68-9D1F-42B7-9484-A5B40F226F55}" srcOrd="3" destOrd="0" presId="urn:microsoft.com/office/officeart/2018/5/layout/IconCircleLabelList"/>
    <dgm:cxn modelId="{BBD5636C-A2A0-41EE-847C-8E521FA9CE25}" type="presParOf" srcId="{AC9AA33F-7F3D-4C55-9F03-54B3B02ADD15}" destId="{6E63DFF9-8F9F-4EE8-8EBC-8343A19D010D}" srcOrd="1" destOrd="0" presId="urn:microsoft.com/office/officeart/2018/5/layout/IconCircleLabelList"/>
    <dgm:cxn modelId="{231C1313-27F7-4019-B095-22D329A5469C}" type="presParOf" srcId="{AC9AA33F-7F3D-4C55-9F03-54B3B02ADD15}" destId="{5C8D81F8-F35A-4287-B3B7-297C3648AFA8}" srcOrd="2" destOrd="0" presId="urn:microsoft.com/office/officeart/2018/5/layout/IconCircleLabelList"/>
    <dgm:cxn modelId="{86E87FB7-F62F-4B6D-B501-8D52FADCB49E}" type="presParOf" srcId="{5C8D81F8-F35A-4287-B3B7-297C3648AFA8}" destId="{38F96577-E586-4BB9-89EB-479FAA0E3627}" srcOrd="0" destOrd="0" presId="urn:microsoft.com/office/officeart/2018/5/layout/IconCircleLabelList"/>
    <dgm:cxn modelId="{E83FA6F2-70CE-4723-896D-81BFAD105C38}" type="presParOf" srcId="{5C8D81F8-F35A-4287-B3B7-297C3648AFA8}" destId="{A7E2EAED-1A6C-47B7-8706-941B4BE315E2}" srcOrd="1" destOrd="0" presId="urn:microsoft.com/office/officeart/2018/5/layout/IconCircleLabelList"/>
    <dgm:cxn modelId="{7C1BFD95-9CBD-486F-97FC-373D22BF2733}" type="presParOf" srcId="{5C8D81F8-F35A-4287-B3B7-297C3648AFA8}" destId="{39128CD1-E7D0-4D0D-9735-C4E5EA8510DE}" srcOrd="2" destOrd="0" presId="urn:microsoft.com/office/officeart/2018/5/layout/IconCircleLabelList"/>
    <dgm:cxn modelId="{D723EB1B-7E61-4111-813F-BF28708CE11E}" type="presParOf" srcId="{5C8D81F8-F35A-4287-B3B7-297C3648AFA8}" destId="{FF679FDB-ACCA-4D13-8577-71E74E35335C}" srcOrd="3" destOrd="0" presId="urn:microsoft.com/office/officeart/2018/5/layout/IconCircleLabelList"/>
    <dgm:cxn modelId="{C0736F5A-25B8-4E2C-A753-D1EB432D6F0C}" type="presParOf" srcId="{AC9AA33F-7F3D-4C55-9F03-54B3B02ADD15}" destId="{59F865A0-4139-4F92-9EC3-917EFFBC29E3}" srcOrd="3" destOrd="0" presId="urn:microsoft.com/office/officeart/2018/5/layout/IconCircleLabelList"/>
    <dgm:cxn modelId="{03D66855-F0D1-4FD2-9EAB-B1033B3F65B2}" type="presParOf" srcId="{AC9AA33F-7F3D-4C55-9F03-54B3B02ADD15}" destId="{D3D1FE56-B8DC-49B4-A573-6DE12FE53463}" srcOrd="4" destOrd="0" presId="urn:microsoft.com/office/officeart/2018/5/layout/IconCircleLabelList"/>
    <dgm:cxn modelId="{527D6166-8903-4BC7-87FD-55DC53D71010}" type="presParOf" srcId="{D3D1FE56-B8DC-49B4-A573-6DE12FE53463}" destId="{D0FA95D7-5AE6-44E2-BC18-E0F09DC7A834}" srcOrd="0" destOrd="0" presId="urn:microsoft.com/office/officeart/2018/5/layout/IconCircleLabelList"/>
    <dgm:cxn modelId="{8F8B1F8B-9D80-4C68-B8DE-713779CF700D}" type="presParOf" srcId="{D3D1FE56-B8DC-49B4-A573-6DE12FE53463}" destId="{9819F661-DE01-415B-B740-FA02256BA387}" srcOrd="1" destOrd="0" presId="urn:microsoft.com/office/officeart/2018/5/layout/IconCircleLabelList"/>
    <dgm:cxn modelId="{1E54711E-CDF7-4EA3-A7D8-24E9BB1E60A2}" type="presParOf" srcId="{D3D1FE56-B8DC-49B4-A573-6DE12FE53463}" destId="{44F28E56-8ECF-4784-A163-ED59FDB9A3F3}" srcOrd="2" destOrd="0" presId="urn:microsoft.com/office/officeart/2018/5/layout/IconCircleLabelList"/>
    <dgm:cxn modelId="{0EB48FA0-C7B9-49BA-A10D-9447F3ECFD91}" type="presParOf" srcId="{D3D1FE56-B8DC-49B4-A573-6DE12FE53463}" destId="{8456A5A8-0881-499D-B1AD-A9C20553C76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3FCBC2-8EEE-4893-A36C-F2C3E1F5FCC2}">
      <dsp:nvSpPr>
        <dsp:cNvPr id="0" name=""/>
        <dsp:cNvSpPr/>
      </dsp:nvSpPr>
      <dsp:spPr>
        <a:xfrm>
          <a:off x="514318" y="911150"/>
          <a:ext cx="1441125" cy="14411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B40E98-1D62-4A60-BBED-AB2A6FC98005}">
      <dsp:nvSpPr>
        <dsp:cNvPr id="0" name=""/>
        <dsp:cNvSpPr/>
      </dsp:nvSpPr>
      <dsp:spPr>
        <a:xfrm>
          <a:off x="821443" y="1218275"/>
          <a:ext cx="826875" cy="826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942C68-9D1F-42B7-9484-A5B40F226F55}">
      <dsp:nvSpPr>
        <dsp:cNvPr id="0" name=""/>
        <dsp:cNvSpPr/>
      </dsp:nvSpPr>
      <dsp:spPr>
        <a:xfrm>
          <a:off x="53631" y="280115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i="0" kern="1200" baseline="0" dirty="0"/>
            <a:t>Overview</a:t>
          </a:r>
          <a:endParaRPr lang="en-US" sz="2300" b="1" kern="1200" dirty="0"/>
        </a:p>
      </dsp:txBody>
      <dsp:txXfrm>
        <a:off x="53631" y="2801150"/>
        <a:ext cx="2362500" cy="720000"/>
      </dsp:txXfrm>
    </dsp:sp>
    <dsp:sp modelId="{38F96577-E586-4BB9-89EB-479FAA0E3627}">
      <dsp:nvSpPr>
        <dsp:cNvPr id="0" name=""/>
        <dsp:cNvSpPr/>
      </dsp:nvSpPr>
      <dsp:spPr>
        <a:xfrm>
          <a:off x="3290256" y="911150"/>
          <a:ext cx="1441125" cy="14411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2EAED-1A6C-47B7-8706-941B4BE315E2}">
      <dsp:nvSpPr>
        <dsp:cNvPr id="0" name=""/>
        <dsp:cNvSpPr/>
      </dsp:nvSpPr>
      <dsp:spPr>
        <a:xfrm>
          <a:off x="3597381" y="1218275"/>
          <a:ext cx="826875" cy="826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679FDB-ACCA-4D13-8577-71E74E35335C}">
      <dsp:nvSpPr>
        <dsp:cNvPr id="0" name=""/>
        <dsp:cNvSpPr/>
      </dsp:nvSpPr>
      <dsp:spPr>
        <a:xfrm>
          <a:off x="2829568" y="280115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i="0" kern="1200" baseline="0" dirty="0"/>
            <a:t>Loss Function</a:t>
          </a:r>
          <a:endParaRPr lang="en-US" sz="2300" b="1" kern="1200" dirty="0"/>
        </a:p>
      </dsp:txBody>
      <dsp:txXfrm>
        <a:off x="2829568" y="2801150"/>
        <a:ext cx="2362500" cy="720000"/>
      </dsp:txXfrm>
    </dsp:sp>
    <dsp:sp modelId="{D0FA95D7-5AE6-44E2-BC18-E0F09DC7A834}">
      <dsp:nvSpPr>
        <dsp:cNvPr id="0" name=""/>
        <dsp:cNvSpPr/>
      </dsp:nvSpPr>
      <dsp:spPr>
        <a:xfrm>
          <a:off x="6066193" y="911150"/>
          <a:ext cx="1441125" cy="14411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9F661-DE01-415B-B740-FA02256BA387}">
      <dsp:nvSpPr>
        <dsp:cNvPr id="0" name=""/>
        <dsp:cNvSpPr/>
      </dsp:nvSpPr>
      <dsp:spPr>
        <a:xfrm>
          <a:off x="6373318" y="1218275"/>
          <a:ext cx="826875" cy="826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6A5A8-0881-499D-B1AD-A9C20553C764}">
      <dsp:nvSpPr>
        <dsp:cNvPr id="0" name=""/>
        <dsp:cNvSpPr/>
      </dsp:nvSpPr>
      <dsp:spPr>
        <a:xfrm>
          <a:off x="5605506" y="2801150"/>
          <a:ext cx="23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1" i="0" kern="1200" baseline="0" dirty="0"/>
            <a:t>Model Architecture</a:t>
          </a:r>
          <a:endParaRPr lang="en-US" sz="2300" b="1" kern="1200" dirty="0"/>
        </a:p>
      </dsp:txBody>
      <dsp:txXfrm>
        <a:off x="5605506" y="2801150"/>
        <a:ext cx="23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4" name="Picture 3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1269313"/>
            <a:ext cx="2425295" cy="1633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2039" y="4341247"/>
            <a:ext cx="1495448" cy="130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1559791"/>
            <a:ext cx="6972300" cy="26290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2390259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Sans, 24 pt.)</a:t>
            </a:r>
          </a:p>
          <a:p>
            <a:pPr lvl="1"/>
            <a:r>
              <a:rPr lang="en-US" dirty="0"/>
              <a:t>Second level (Open Sans, 20)</a:t>
            </a:r>
          </a:p>
          <a:p>
            <a:pPr lvl="2"/>
            <a:r>
              <a:rPr lang="en-US" dirty="0"/>
              <a:t>Third level (Open Sans, 18)</a:t>
            </a:r>
          </a:p>
          <a:p>
            <a:pPr lvl="3"/>
            <a:r>
              <a:rPr lang="en-US" dirty="0"/>
              <a:t>Fourth level (Open Sans, 16)</a:t>
            </a:r>
          </a:p>
          <a:p>
            <a:pPr lvl="4"/>
            <a:r>
              <a:rPr lang="en-US" dirty="0"/>
              <a:t>Fifth level (Open Sans,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49" y="371510"/>
            <a:ext cx="822776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818143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0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0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Sans, 24 pt.)</a:t>
            </a:r>
          </a:p>
          <a:p>
            <a:pPr lvl="1"/>
            <a:r>
              <a:rPr lang="en-US" dirty="0"/>
              <a:t>Second level (Open Sans, 20)</a:t>
            </a:r>
          </a:p>
          <a:p>
            <a:pPr lvl="2"/>
            <a:r>
              <a:rPr lang="en-US" dirty="0"/>
              <a:t>Third level (Open Sans, 18)</a:t>
            </a:r>
          </a:p>
          <a:p>
            <a:pPr lvl="3"/>
            <a:r>
              <a:rPr lang="en-US" dirty="0"/>
              <a:t>Fourth level (Open Sans, 16)</a:t>
            </a:r>
          </a:p>
          <a:p>
            <a:pPr lvl="4"/>
            <a:r>
              <a:rPr lang="en-US" dirty="0"/>
              <a:t>Fifth level (Open Sans,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71511"/>
            <a:ext cx="8064504" cy="991998"/>
          </a:xfrm>
          <a:prstGeom prst="rect">
            <a:avLst/>
          </a:prstGeom>
        </p:spPr>
        <p:txBody>
          <a:bodyPr anchor="b"/>
          <a:lstStyle>
            <a:lvl1pPr algn="l">
              <a:defRPr lang="cs-CZ" sz="3000" b="1" i="0" smtClean="0">
                <a:effectLst/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78592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E8D3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9464" y="1384924"/>
            <a:ext cx="789558" cy="6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65125"/>
            <a:ext cx="8116644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86547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11" name="Picture 10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12" name="Picture 11" descr="Bar_RtAng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6" y="1105778"/>
            <a:ext cx="1371201" cy="696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0636" y="44675"/>
            <a:ext cx="8064505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120122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9463" y="4173694"/>
            <a:ext cx="1600200" cy="139700"/>
          </a:xfrm>
          <a:prstGeom prst="rect">
            <a:avLst/>
          </a:prstGeom>
        </p:spPr>
      </p:pic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1269313"/>
            <a:ext cx="2425295" cy="1633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71757" y="1531938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40"/>
            <a:ext cx="8197114" cy="3117862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10" name="Picture 9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65125"/>
            <a:ext cx="8184663" cy="998383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6"/>
            <a:ext cx="8196210" cy="370137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305" y="371511"/>
            <a:ext cx="8196210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36566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4B2E83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6" name="Picture 5" descr="AngleBackground_gold_RGB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7" t="2698" r="20731" b="93348"/>
          <a:stretch/>
        </p:blipFill>
        <p:spPr>
          <a:xfrm>
            <a:off x="182446" y="-3060701"/>
            <a:ext cx="9367953" cy="479735"/>
          </a:xfrm>
          <a:prstGeom prst="rect">
            <a:avLst/>
          </a:prstGeom>
        </p:spPr>
      </p:pic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5710428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4700" y="1384031"/>
            <a:ext cx="789561" cy="68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1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inAngle-7502.png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2" t="9712" r="21821" b="88695"/>
          <a:stretch/>
        </p:blipFill>
        <p:spPr>
          <a:xfrm>
            <a:off x="0" y="0"/>
            <a:ext cx="9144000" cy="1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9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6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inAngle-7502.png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2" t="9712" r="21821" b="88695"/>
          <a:stretch/>
        </p:blipFill>
        <p:spPr>
          <a:xfrm>
            <a:off x="0" y="0"/>
            <a:ext cx="9144000" cy="1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2.png"/><Relationship Id="rId4" Type="http://schemas.openxmlformats.org/officeDocument/2006/relationships/image" Target="../media/image1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5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2.png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14.tiff"/><Relationship Id="rId4" Type="http://schemas.openxmlformats.org/officeDocument/2006/relationships/image" Target="../media/image11.tiff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12" Type="http://schemas.openxmlformats.org/officeDocument/2006/relationships/image" Target="../media/image15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4.tiff"/><Relationship Id="rId10" Type="http://schemas.openxmlformats.org/officeDocument/2006/relationships/image" Target="../media/image13.png"/><Relationship Id="rId4" Type="http://schemas.openxmlformats.org/officeDocument/2006/relationships/image" Target="../media/image11.tiff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12" Type="http://schemas.openxmlformats.org/officeDocument/2006/relationships/image" Target="../media/image15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14.tiff"/><Relationship Id="rId10" Type="http://schemas.openxmlformats.org/officeDocument/2006/relationships/image" Target="../media/image13.png"/><Relationship Id="rId4" Type="http://schemas.openxmlformats.org/officeDocument/2006/relationships/image" Target="../media/image11.tiff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21/acs.jcim.9b00087" TargetMode="External"/><Relationship Id="rId3" Type="http://schemas.openxmlformats.org/officeDocument/2006/relationships/image" Target="../media/image36.png"/><Relationship Id="rId7" Type="http://schemas.openxmlformats.org/officeDocument/2006/relationships/hyperlink" Target="https://arxiv.org/pdf/2004.03604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hyperlink" Target="https://doi.org/10.1021/acscentsci.7b00572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hyperlink" Target="https://arxiv.org/pdf/2004.03604.pdf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for Cargill</a:t>
            </a:r>
            <a:br>
              <a:rPr lang="en-US" dirty="0"/>
            </a:br>
            <a:r>
              <a:rPr lang="en-US" sz="3600" dirty="0"/>
              <a:t>6/09/20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AE9B23-5CA5-5A4E-9FE3-3EB21CA0E0FD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AE9B23-5CA5-5A4E-9FE3-3EB21CA0E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899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44D5F674-4FD7-D744-A158-3EE3A0CE6A84}"/>
              </a:ext>
            </a:extLst>
          </p:cNvPr>
          <p:cNvSpPr/>
          <p:nvPr/>
        </p:nvSpPr>
        <p:spPr>
          <a:xfrm>
            <a:off x="621198" y="3398386"/>
            <a:ext cx="4121174" cy="122251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AE9B23-5CA5-5A4E-9FE3-3EB21CA0E0FD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AE9B23-5CA5-5A4E-9FE3-3EB21CA0E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EB1A9D4-47BC-AF4F-92C9-F80FDC872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64" r="8475" b="10870"/>
          <a:stretch/>
        </p:blipFill>
        <p:spPr>
          <a:xfrm>
            <a:off x="5516215" y="3576501"/>
            <a:ext cx="2862471" cy="12225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1B2DBB-D5A7-744B-B96E-5C3063770E4E}"/>
              </a:ext>
            </a:extLst>
          </p:cNvPr>
          <p:cNvSpPr txBox="1"/>
          <p:nvPr/>
        </p:nvSpPr>
        <p:spPr>
          <a:xfrm>
            <a:off x="5391975" y="4886885"/>
            <a:ext cx="3130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Enforces stochastic distribution within latent space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211B21B-9B29-5B44-BFCD-879525AA7067}"/>
              </a:ext>
            </a:extLst>
          </p:cNvPr>
          <p:cNvCxnSpPr>
            <a:stCxn id="2" idx="2"/>
            <a:endCxn id="4" idx="0"/>
          </p:cNvCxnSpPr>
          <p:nvPr/>
        </p:nvCxnSpPr>
        <p:spPr>
          <a:xfrm rot="16200000" flipH="1">
            <a:off x="4931393" y="1560443"/>
            <a:ext cx="1656664" cy="2375451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4" name="Picture 93" descr="A close up of a logo&#10;&#10;Description automatically generated">
            <a:extLst>
              <a:ext uri="{FF2B5EF4-FFF2-40B4-BE49-F238E27FC236}">
                <a16:creationId xmlns:a16="http://schemas.microsoft.com/office/drawing/2014/main" id="{85AABD51-18CA-6F4A-AA08-8DB63FF73D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63"/>
          <a:stretch/>
        </p:blipFill>
        <p:spPr>
          <a:xfrm>
            <a:off x="621198" y="3526010"/>
            <a:ext cx="4121174" cy="109489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AEA303F1-E64D-0445-8A99-C3CC3559ADA7}"/>
              </a:ext>
            </a:extLst>
          </p:cNvPr>
          <p:cNvSpPr txBox="1"/>
          <p:nvPr/>
        </p:nvSpPr>
        <p:spPr>
          <a:xfrm>
            <a:off x="621198" y="3372121"/>
            <a:ext cx="1455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Cross Entropy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6068D85-4BE8-5643-93B0-EED7B7F4EC26}"/>
              </a:ext>
            </a:extLst>
          </p:cNvPr>
          <p:cNvSpPr txBox="1"/>
          <p:nvPr/>
        </p:nvSpPr>
        <p:spPr>
          <a:xfrm>
            <a:off x="5516215" y="3550235"/>
            <a:ext cx="1455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Kullbach-Liebler</a:t>
            </a:r>
            <a:r>
              <a:rPr lang="en-US" sz="1400" dirty="0"/>
              <a:t> Divergence</a:t>
            </a:r>
          </a:p>
        </p:txBody>
      </p:sp>
      <p:cxnSp>
        <p:nvCxnSpPr>
          <p:cNvPr id="101" name="Curved Connector 100">
            <a:extLst>
              <a:ext uri="{FF2B5EF4-FFF2-40B4-BE49-F238E27FC236}">
                <a16:creationId xmlns:a16="http://schemas.microsoft.com/office/drawing/2014/main" id="{A2BE5E0C-5AAA-6041-B845-FBE90468137E}"/>
              </a:ext>
            </a:extLst>
          </p:cNvPr>
          <p:cNvCxnSpPr/>
          <p:nvPr/>
        </p:nvCxnSpPr>
        <p:spPr>
          <a:xfrm rot="5400000">
            <a:off x="1566206" y="2073100"/>
            <a:ext cx="1379955" cy="107342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1070460-6D01-E94D-AC68-DFA3031AE4E3}"/>
              </a:ext>
            </a:extLst>
          </p:cNvPr>
          <p:cNvSpPr txBox="1"/>
          <p:nvPr/>
        </p:nvSpPr>
        <p:spPr>
          <a:xfrm>
            <a:off x="660917" y="5158447"/>
            <a:ext cx="4041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Enforces accurate reconstruction of SMILES from latent space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FC8A8C0B-BE10-2245-88C0-E5C6A6B31B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98" y="4625047"/>
            <a:ext cx="4121174" cy="37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22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436FC6-57CC-8D41-9098-55077A8E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3001618"/>
            <a:ext cx="576049" cy="685773"/>
          </a:xfrm>
          <a:prstGeom prst="rect">
            <a:avLst/>
          </a:prstGeom>
        </p:spPr>
      </p:pic>
      <p:pic>
        <p:nvPicPr>
          <p:cNvPr id="17" name="Picture 16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55F4862D-3A9F-B345-901A-232C2FE0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34" y="3055875"/>
            <a:ext cx="576050" cy="577258"/>
          </a:xfrm>
          <a:prstGeom prst="rect">
            <a:avLst/>
          </a:prstGeom>
        </p:spPr>
      </p:pic>
      <p:sp>
        <p:nvSpPr>
          <p:cNvPr id="19" name="Trapezoid 18">
            <a:extLst>
              <a:ext uri="{FF2B5EF4-FFF2-40B4-BE49-F238E27FC236}">
                <a16:creationId xmlns:a16="http://schemas.microsoft.com/office/drawing/2014/main" id="{0F0FA1E7-6134-354E-813B-A6DC1105AF27}"/>
              </a:ext>
            </a:extLst>
          </p:cNvPr>
          <p:cNvSpPr/>
          <p:nvPr/>
        </p:nvSpPr>
        <p:spPr>
          <a:xfrm rot="5400000">
            <a:off x="2216303" y="2878930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ABCD5CD4-E9EC-E741-9BFE-947E159247DC}"/>
              </a:ext>
            </a:extLst>
          </p:cNvPr>
          <p:cNvSpPr/>
          <p:nvPr/>
        </p:nvSpPr>
        <p:spPr>
          <a:xfrm rot="16200000">
            <a:off x="5497705" y="279886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79F2AC-D26A-1C40-A469-FAB68E140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567374" y="2873297"/>
            <a:ext cx="1759528" cy="118010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DF88DDD-8C58-FA49-8E5B-A474E01B0E94}"/>
              </a:ext>
            </a:extLst>
          </p:cNvPr>
          <p:cNvGrpSpPr/>
          <p:nvPr/>
        </p:nvGrpSpPr>
        <p:grpSpPr>
          <a:xfrm>
            <a:off x="2414178" y="2998896"/>
            <a:ext cx="738908" cy="758292"/>
            <a:chOff x="1864522" y="1758161"/>
            <a:chExt cx="738908" cy="758292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9F5B88A2-45DB-2447-84BE-E0DF1CEC1BD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405BD8-EB3D-8648-A611-E5D20FE0FAB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4B43FF0-26DD-ED43-BC61-8C936897C21F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37165D-707B-C34F-A1B5-A06BDF66DB2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87CF78-5F54-5E4C-9AC4-F65EF51C543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FEAB2B-F0EA-D244-82D3-436D4C6E6BC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9394109-2D7E-0C42-9DCF-F994523BA62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645D1F-41E1-6542-99EF-D0F601AAE86A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77ECCD-EFCF-424D-BA90-8A305BFB5D7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C44158C-A53C-D04C-A667-A90C64F1861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7FA22F7-A6BA-C348-A047-E1FED01C8C3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8DFED0-7626-6F43-B127-430DC97BF401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5D1A2A-826D-0C40-8879-D0DD3FE374CC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7177B84-57FF-6A45-A758-B628CEC3C9BE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83943CD-6F73-B448-A945-360D97178559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E9F290F-9A0D-F448-B181-D83AA55D16DA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E807315-E5FA-0B49-9128-CAF7ABA5C2D3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1FD68B-594C-0F4D-8D56-6AA6C14BA780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912C46-8AFF-E347-858C-941780155955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FB9535-CC7D-D342-AF90-EE5D3F5C145B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DDA113D-7D91-8544-8489-668C74E306D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403661-1C8B-9847-A312-3707919C97AC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74C947-B356-6846-B739-05A82F15BAF5}"/>
                </a:ext>
              </a:extLst>
            </p:cNvPr>
            <p:cNvCxnSpPr>
              <a:cxnSpLocks/>
              <a:stCxn id="30" idx="6"/>
              <a:endCxn id="3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B4E1AC2-3DA1-9A40-A956-A1FF98A61B62}"/>
                </a:ext>
              </a:extLst>
            </p:cNvPr>
            <p:cNvCxnSpPr>
              <a:cxnSpLocks/>
              <a:stCxn id="31" idx="6"/>
              <a:endCxn id="3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48CF40-0CAE-9B40-B916-99E0B64E669F}"/>
                </a:ext>
              </a:extLst>
            </p:cNvPr>
            <p:cNvCxnSpPr>
              <a:cxnSpLocks/>
              <a:stCxn id="32" idx="6"/>
              <a:endCxn id="3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88822E5-FC70-4942-BD1A-2695051C81CE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76FDB48-E4CD-7148-A71E-5A67FB3A0FAE}"/>
                </a:ext>
              </a:extLst>
            </p:cNvPr>
            <p:cNvCxnSpPr>
              <a:cxnSpLocks/>
              <a:stCxn id="34" idx="2"/>
              <a:endCxn id="3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7F36468-DFAB-B249-8075-EF728BF79D40}"/>
                </a:ext>
              </a:extLst>
            </p:cNvPr>
            <p:cNvCxnSpPr>
              <a:cxnSpLocks/>
              <a:stCxn id="34" idx="2"/>
              <a:endCxn id="3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E74F9C-89B7-B04F-ADE8-E3A9C5201150}"/>
              </a:ext>
            </a:extLst>
          </p:cNvPr>
          <p:cNvGrpSpPr/>
          <p:nvPr/>
        </p:nvGrpSpPr>
        <p:grpSpPr>
          <a:xfrm rot="10800000">
            <a:off x="5695580" y="2918557"/>
            <a:ext cx="738908" cy="758292"/>
            <a:chOff x="1864522" y="1758161"/>
            <a:chExt cx="738908" cy="758292"/>
          </a:xfrm>
        </p:grpSpPr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5332E931-0737-2042-A7E6-1129601B8B1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4046F77-83C1-E943-A50D-70D4076A10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160157D-5335-5447-8A52-0DA3CE124C7B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84E1C8-FEE7-A247-B8DC-CFBC8E09C31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4B86787-BB1E-D542-BAEA-F649236EE68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06AB01-860C-734D-8671-45F5C216AF9F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2C8A360-F2EA-8E40-A32F-B4C8E27E218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BBA4FA4-B1C0-4E47-BF12-76B5330A69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684257E-2AC8-FB40-ADFB-96797612B9F6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4FAA8E-C956-2440-9169-1286A4E8725C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D3AD98-462C-5B49-B46F-1B117A69AC34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821E99-8DEB-0840-BEF3-15FCA49BBF02}"/>
                </a:ext>
              </a:extLst>
            </p:cNvPr>
            <p:cNvCxnSpPr>
              <a:cxnSpLocks/>
              <a:stCxn id="55" idx="6"/>
              <a:endCxn id="60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E21B49B-2653-0344-A691-FE12A19201A1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E2814C-D0A9-CD40-9453-8B8588EF1997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5AA6F2-A987-7044-93B1-E1531EABD05A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EF30410-0BC7-5443-A8D0-3AD706171C43}"/>
                </a:ext>
              </a:extLst>
            </p:cNvPr>
            <p:cNvCxnSpPr>
              <a:cxnSpLocks/>
              <a:stCxn id="56" idx="6"/>
              <a:endCxn id="61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886273F-5168-2445-ADE9-E896A0E54300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FFCA11-6ED2-EF4F-8009-378C06A37EEF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DDA03F-641F-5344-94A4-F57EC38B1676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61F6AD-5C76-6542-BEEF-19B9FED62D21}"/>
                </a:ext>
              </a:extLst>
            </p:cNvPr>
            <p:cNvCxnSpPr>
              <a:cxnSpLocks/>
              <a:stCxn id="58" idx="6"/>
              <a:endCxn id="59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866E045-4D26-6847-973F-53D8DD8F1BB8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681E380-DD6E-8A4F-B232-1279BFF9CEF1}"/>
                </a:ext>
              </a:extLst>
            </p:cNvPr>
            <p:cNvCxnSpPr>
              <a:cxnSpLocks/>
              <a:stCxn id="58" idx="6"/>
              <a:endCxn id="61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E164C8D-EABC-F744-827A-6C598D53C605}"/>
                </a:ext>
              </a:extLst>
            </p:cNvPr>
            <p:cNvCxnSpPr>
              <a:cxnSpLocks/>
              <a:stCxn id="59" idx="6"/>
              <a:endCxn id="62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334DA20-F6EB-5448-9D94-3DA5DBDC0944}"/>
                </a:ext>
              </a:extLst>
            </p:cNvPr>
            <p:cNvCxnSpPr>
              <a:cxnSpLocks/>
              <a:stCxn id="60" idx="6"/>
              <a:endCxn id="62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0122F33-CE7E-7747-81B7-38FFA8053BC8}"/>
                </a:ext>
              </a:extLst>
            </p:cNvPr>
            <p:cNvCxnSpPr>
              <a:cxnSpLocks/>
              <a:stCxn id="61" idx="6"/>
              <a:endCxn id="62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858B61-F529-4C4D-A92B-6DBBB168EEF3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C62BC9B-E01E-FA4F-8D76-109CF058531A}"/>
                </a:ext>
              </a:extLst>
            </p:cNvPr>
            <p:cNvCxnSpPr>
              <a:cxnSpLocks/>
              <a:stCxn id="63" idx="2"/>
              <a:endCxn id="60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E086A4-2BD4-0C49-AC97-73279013D82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51D7253-0B20-2B4F-92A6-998052CF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08" y="2863457"/>
            <a:ext cx="576049" cy="685773"/>
          </a:xfrm>
          <a:prstGeom prst="rect">
            <a:avLst/>
          </a:prstGeom>
        </p:spPr>
      </p:pic>
      <p:pic>
        <p:nvPicPr>
          <p:cNvPr id="83" name="Picture 82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CE1AE87-90CB-0148-84F8-DA70C71B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15" y="3139966"/>
            <a:ext cx="576050" cy="57725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88B6C85-7915-A64A-A617-B210395CEC3A}"/>
              </a:ext>
            </a:extLst>
          </p:cNvPr>
          <p:cNvSpPr txBox="1"/>
          <p:nvPr/>
        </p:nvSpPr>
        <p:spPr>
          <a:xfrm>
            <a:off x="2409620" y="2517455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54AC5BA-834B-C64E-92BC-1E0BFD0D3681}"/>
              </a:ext>
            </a:extLst>
          </p:cNvPr>
          <p:cNvSpPr txBox="1"/>
          <p:nvPr/>
        </p:nvSpPr>
        <p:spPr>
          <a:xfrm>
            <a:off x="5627241" y="2420908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12F80A-8478-854B-BBC5-276AB1ADB464}"/>
              </a:ext>
            </a:extLst>
          </p:cNvPr>
          <p:cNvSpPr txBox="1"/>
          <p:nvPr/>
        </p:nvSpPr>
        <p:spPr>
          <a:xfrm>
            <a:off x="6803166" y="2305927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A7294E-BC86-F441-8443-98C9AF71F4FA}"/>
              </a:ext>
            </a:extLst>
          </p:cNvPr>
          <p:cNvSpPr txBox="1"/>
          <p:nvPr/>
        </p:nvSpPr>
        <p:spPr>
          <a:xfrm>
            <a:off x="1135058" y="2681814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C6B8962-4BF4-E940-9467-1847493C6DEE}"/>
              </a:ext>
            </a:extLst>
          </p:cNvPr>
          <p:cNvCxnSpPr>
            <a:cxnSpLocks/>
          </p:cNvCxnSpPr>
          <p:nvPr/>
        </p:nvCxnSpPr>
        <p:spPr>
          <a:xfrm>
            <a:off x="2048210" y="3391394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827258E-DAE2-2243-80DE-5B854DD6BBA9}"/>
              </a:ext>
            </a:extLst>
          </p:cNvPr>
          <p:cNvCxnSpPr>
            <a:cxnSpLocks/>
          </p:cNvCxnSpPr>
          <p:nvPr/>
        </p:nvCxnSpPr>
        <p:spPr>
          <a:xfrm>
            <a:off x="6570725" y="3334145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49E8E044-8127-F241-B901-E4F23A1E6B60}"/>
              </a:ext>
            </a:extLst>
          </p:cNvPr>
          <p:cNvSpPr/>
          <p:nvPr/>
        </p:nvSpPr>
        <p:spPr>
          <a:xfrm>
            <a:off x="4885486" y="3160624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91D7311-0E4B-D54C-8A3D-0ED9DC01651D}"/>
              </a:ext>
            </a:extLst>
          </p:cNvPr>
          <p:cNvSpPr/>
          <p:nvPr/>
        </p:nvSpPr>
        <p:spPr>
          <a:xfrm>
            <a:off x="4649409" y="3526370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2F79F39-481E-974C-B69B-39BDB2443E4C}"/>
              </a:ext>
            </a:extLst>
          </p:cNvPr>
          <p:cNvSpPr/>
          <p:nvPr/>
        </p:nvSpPr>
        <p:spPr>
          <a:xfrm>
            <a:off x="4698369" y="3207993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C9D355A2-E1D8-E342-8C40-93A43E467374}"/>
              </a:ext>
            </a:extLst>
          </p:cNvPr>
          <p:cNvSpPr/>
          <p:nvPr/>
        </p:nvSpPr>
        <p:spPr>
          <a:xfrm rot="12820643">
            <a:off x="4674798" y="3504671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8789E6-461C-BD4E-9230-3C395402BD51}"/>
              </a:ext>
            </a:extLst>
          </p:cNvPr>
          <p:cNvCxnSpPr>
            <a:cxnSpLocks/>
          </p:cNvCxnSpPr>
          <p:nvPr/>
        </p:nvCxnSpPr>
        <p:spPr>
          <a:xfrm flipH="1">
            <a:off x="795130" y="4554274"/>
            <a:ext cx="728538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3301745-9650-7544-9F66-A10AABCE9CA3}"/>
              </a:ext>
            </a:extLst>
          </p:cNvPr>
          <p:cNvSpPr txBox="1"/>
          <p:nvPr/>
        </p:nvSpPr>
        <p:spPr>
          <a:xfrm>
            <a:off x="6627759" y="4631577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D9790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D97900"/>
                </a:solidFill>
              </a:rPr>
              <a:t>Reconstruction loss calculated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C105C-669A-0644-B734-9EB624956AC5}"/>
              </a:ext>
            </a:extLst>
          </p:cNvPr>
          <p:cNvSpPr txBox="1"/>
          <p:nvPr/>
        </p:nvSpPr>
        <p:spPr>
          <a:xfrm>
            <a:off x="3888291" y="4226406"/>
            <a:ext cx="2057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Backpropagation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95E791-93FB-1449-9088-2B21EF7E4C35}"/>
              </a:ext>
            </a:extLst>
          </p:cNvPr>
          <p:cNvSpPr txBox="1"/>
          <p:nvPr/>
        </p:nvSpPr>
        <p:spPr>
          <a:xfrm>
            <a:off x="3673308" y="4636834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70C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KL divergence loss calculated</a:t>
            </a:r>
          </a:p>
        </p:txBody>
      </p:sp>
    </p:spTree>
    <p:extLst>
      <p:ext uri="{BB962C8B-B14F-4D97-AF65-F5344CB8AC3E}">
        <p14:creationId xmlns:p14="http://schemas.microsoft.com/office/powerpoint/2010/main" val="4134319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436FC6-57CC-8D41-9098-55077A8E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3001618"/>
            <a:ext cx="576049" cy="685773"/>
          </a:xfrm>
          <a:prstGeom prst="rect">
            <a:avLst/>
          </a:prstGeom>
        </p:spPr>
      </p:pic>
      <p:pic>
        <p:nvPicPr>
          <p:cNvPr id="17" name="Picture 16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55F4862D-3A9F-B345-901A-232C2FE0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34" y="3055875"/>
            <a:ext cx="576050" cy="577258"/>
          </a:xfrm>
          <a:prstGeom prst="rect">
            <a:avLst/>
          </a:prstGeom>
        </p:spPr>
      </p:pic>
      <p:sp>
        <p:nvSpPr>
          <p:cNvPr id="19" name="Trapezoid 18">
            <a:extLst>
              <a:ext uri="{FF2B5EF4-FFF2-40B4-BE49-F238E27FC236}">
                <a16:creationId xmlns:a16="http://schemas.microsoft.com/office/drawing/2014/main" id="{0F0FA1E7-6134-354E-813B-A6DC1105AF27}"/>
              </a:ext>
            </a:extLst>
          </p:cNvPr>
          <p:cNvSpPr/>
          <p:nvPr/>
        </p:nvSpPr>
        <p:spPr>
          <a:xfrm rot="5400000">
            <a:off x="2216303" y="2878930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ABCD5CD4-E9EC-E741-9BFE-947E159247DC}"/>
              </a:ext>
            </a:extLst>
          </p:cNvPr>
          <p:cNvSpPr/>
          <p:nvPr/>
        </p:nvSpPr>
        <p:spPr>
          <a:xfrm rot="16200000">
            <a:off x="5497705" y="279886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79F2AC-D26A-1C40-A469-FAB68E140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567374" y="2873297"/>
            <a:ext cx="1759528" cy="118010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DF88DDD-8C58-FA49-8E5B-A474E01B0E94}"/>
              </a:ext>
            </a:extLst>
          </p:cNvPr>
          <p:cNvGrpSpPr/>
          <p:nvPr/>
        </p:nvGrpSpPr>
        <p:grpSpPr>
          <a:xfrm>
            <a:off x="2414178" y="2998896"/>
            <a:ext cx="738908" cy="758292"/>
            <a:chOff x="1864522" y="1758161"/>
            <a:chExt cx="738908" cy="758292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9F5B88A2-45DB-2447-84BE-E0DF1CEC1BD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405BD8-EB3D-8648-A611-E5D20FE0FAB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4B43FF0-26DD-ED43-BC61-8C936897C21F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37165D-707B-C34F-A1B5-A06BDF66DB2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87CF78-5F54-5E4C-9AC4-F65EF51C543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FEAB2B-F0EA-D244-82D3-436D4C6E6BC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9394109-2D7E-0C42-9DCF-F994523BA62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645D1F-41E1-6542-99EF-D0F601AAE86A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77ECCD-EFCF-424D-BA90-8A305BFB5D7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C44158C-A53C-D04C-A667-A90C64F1861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7FA22F7-A6BA-C348-A047-E1FED01C8C3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8DFED0-7626-6F43-B127-430DC97BF401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5D1A2A-826D-0C40-8879-D0DD3FE374CC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7177B84-57FF-6A45-A758-B628CEC3C9BE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83943CD-6F73-B448-A945-360D97178559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E9F290F-9A0D-F448-B181-D83AA55D16DA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E807315-E5FA-0B49-9128-CAF7ABA5C2D3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1FD68B-594C-0F4D-8D56-6AA6C14BA780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912C46-8AFF-E347-858C-941780155955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FB9535-CC7D-D342-AF90-EE5D3F5C145B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DDA113D-7D91-8544-8489-668C74E306D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403661-1C8B-9847-A312-3707919C97AC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74C947-B356-6846-B739-05A82F15BAF5}"/>
                </a:ext>
              </a:extLst>
            </p:cNvPr>
            <p:cNvCxnSpPr>
              <a:cxnSpLocks/>
              <a:stCxn id="30" idx="6"/>
              <a:endCxn id="3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B4E1AC2-3DA1-9A40-A956-A1FF98A61B62}"/>
                </a:ext>
              </a:extLst>
            </p:cNvPr>
            <p:cNvCxnSpPr>
              <a:cxnSpLocks/>
              <a:stCxn id="31" idx="6"/>
              <a:endCxn id="3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48CF40-0CAE-9B40-B916-99E0B64E669F}"/>
                </a:ext>
              </a:extLst>
            </p:cNvPr>
            <p:cNvCxnSpPr>
              <a:cxnSpLocks/>
              <a:stCxn id="32" idx="6"/>
              <a:endCxn id="3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88822E5-FC70-4942-BD1A-2695051C81CE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76FDB48-E4CD-7148-A71E-5A67FB3A0FAE}"/>
                </a:ext>
              </a:extLst>
            </p:cNvPr>
            <p:cNvCxnSpPr>
              <a:cxnSpLocks/>
              <a:stCxn id="34" idx="2"/>
              <a:endCxn id="3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7F36468-DFAB-B249-8075-EF728BF79D40}"/>
                </a:ext>
              </a:extLst>
            </p:cNvPr>
            <p:cNvCxnSpPr>
              <a:cxnSpLocks/>
              <a:stCxn id="34" idx="2"/>
              <a:endCxn id="3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E74F9C-89B7-B04F-ADE8-E3A9C5201150}"/>
              </a:ext>
            </a:extLst>
          </p:cNvPr>
          <p:cNvGrpSpPr/>
          <p:nvPr/>
        </p:nvGrpSpPr>
        <p:grpSpPr>
          <a:xfrm rot="10800000">
            <a:off x="5695580" y="2918557"/>
            <a:ext cx="738908" cy="758292"/>
            <a:chOff x="1864522" y="1758161"/>
            <a:chExt cx="738908" cy="758292"/>
          </a:xfrm>
        </p:grpSpPr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5332E931-0737-2042-A7E6-1129601B8B1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4046F77-83C1-E943-A50D-70D4076A10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160157D-5335-5447-8A52-0DA3CE124C7B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84E1C8-FEE7-A247-B8DC-CFBC8E09C31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4B86787-BB1E-D542-BAEA-F649236EE68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06AB01-860C-734D-8671-45F5C216AF9F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2C8A360-F2EA-8E40-A32F-B4C8E27E218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BBA4FA4-B1C0-4E47-BF12-76B5330A69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684257E-2AC8-FB40-ADFB-96797612B9F6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4FAA8E-C956-2440-9169-1286A4E8725C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D3AD98-462C-5B49-B46F-1B117A69AC34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821E99-8DEB-0840-BEF3-15FCA49BBF02}"/>
                </a:ext>
              </a:extLst>
            </p:cNvPr>
            <p:cNvCxnSpPr>
              <a:cxnSpLocks/>
              <a:stCxn id="55" idx="6"/>
              <a:endCxn id="60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E21B49B-2653-0344-A691-FE12A19201A1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E2814C-D0A9-CD40-9453-8B8588EF1997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5AA6F2-A987-7044-93B1-E1531EABD05A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EF30410-0BC7-5443-A8D0-3AD706171C43}"/>
                </a:ext>
              </a:extLst>
            </p:cNvPr>
            <p:cNvCxnSpPr>
              <a:cxnSpLocks/>
              <a:stCxn id="56" idx="6"/>
              <a:endCxn id="61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886273F-5168-2445-ADE9-E896A0E54300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FFCA11-6ED2-EF4F-8009-378C06A37EEF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DDA03F-641F-5344-94A4-F57EC38B1676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61F6AD-5C76-6542-BEEF-19B9FED62D21}"/>
                </a:ext>
              </a:extLst>
            </p:cNvPr>
            <p:cNvCxnSpPr>
              <a:cxnSpLocks/>
              <a:stCxn id="58" idx="6"/>
              <a:endCxn id="59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866E045-4D26-6847-973F-53D8DD8F1BB8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681E380-DD6E-8A4F-B232-1279BFF9CEF1}"/>
                </a:ext>
              </a:extLst>
            </p:cNvPr>
            <p:cNvCxnSpPr>
              <a:cxnSpLocks/>
              <a:stCxn id="58" idx="6"/>
              <a:endCxn id="61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E164C8D-EABC-F744-827A-6C598D53C605}"/>
                </a:ext>
              </a:extLst>
            </p:cNvPr>
            <p:cNvCxnSpPr>
              <a:cxnSpLocks/>
              <a:stCxn id="59" idx="6"/>
              <a:endCxn id="62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334DA20-F6EB-5448-9D94-3DA5DBDC0944}"/>
                </a:ext>
              </a:extLst>
            </p:cNvPr>
            <p:cNvCxnSpPr>
              <a:cxnSpLocks/>
              <a:stCxn id="60" idx="6"/>
              <a:endCxn id="62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0122F33-CE7E-7747-81B7-38FFA8053BC8}"/>
                </a:ext>
              </a:extLst>
            </p:cNvPr>
            <p:cNvCxnSpPr>
              <a:cxnSpLocks/>
              <a:stCxn id="61" idx="6"/>
              <a:endCxn id="62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858B61-F529-4C4D-A92B-6DBBB168EEF3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C62BC9B-E01E-FA4F-8D76-109CF058531A}"/>
                </a:ext>
              </a:extLst>
            </p:cNvPr>
            <p:cNvCxnSpPr>
              <a:cxnSpLocks/>
              <a:stCxn id="63" idx="2"/>
              <a:endCxn id="60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E086A4-2BD4-0C49-AC97-73279013D82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51D7253-0B20-2B4F-92A6-998052CF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08" y="2863457"/>
            <a:ext cx="576049" cy="685773"/>
          </a:xfrm>
          <a:prstGeom prst="rect">
            <a:avLst/>
          </a:prstGeom>
        </p:spPr>
      </p:pic>
      <p:pic>
        <p:nvPicPr>
          <p:cNvPr id="83" name="Picture 82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CE1AE87-90CB-0148-84F8-DA70C71B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15" y="3139966"/>
            <a:ext cx="576050" cy="57725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88B6C85-7915-A64A-A617-B210395CEC3A}"/>
              </a:ext>
            </a:extLst>
          </p:cNvPr>
          <p:cNvSpPr txBox="1"/>
          <p:nvPr/>
        </p:nvSpPr>
        <p:spPr>
          <a:xfrm>
            <a:off x="2409620" y="2517455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54AC5BA-834B-C64E-92BC-1E0BFD0D3681}"/>
              </a:ext>
            </a:extLst>
          </p:cNvPr>
          <p:cNvSpPr txBox="1"/>
          <p:nvPr/>
        </p:nvSpPr>
        <p:spPr>
          <a:xfrm>
            <a:off x="5627241" y="2420908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12F80A-8478-854B-BBC5-276AB1ADB464}"/>
              </a:ext>
            </a:extLst>
          </p:cNvPr>
          <p:cNvSpPr txBox="1"/>
          <p:nvPr/>
        </p:nvSpPr>
        <p:spPr>
          <a:xfrm>
            <a:off x="6803166" y="2305927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A7294E-BC86-F441-8443-98C9AF71F4FA}"/>
              </a:ext>
            </a:extLst>
          </p:cNvPr>
          <p:cNvSpPr txBox="1"/>
          <p:nvPr/>
        </p:nvSpPr>
        <p:spPr>
          <a:xfrm>
            <a:off x="1135058" y="2681814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C6B8962-4BF4-E940-9467-1847493C6DEE}"/>
              </a:ext>
            </a:extLst>
          </p:cNvPr>
          <p:cNvCxnSpPr>
            <a:cxnSpLocks/>
          </p:cNvCxnSpPr>
          <p:nvPr/>
        </p:nvCxnSpPr>
        <p:spPr>
          <a:xfrm>
            <a:off x="2048210" y="3391394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827258E-DAE2-2243-80DE-5B854DD6BBA9}"/>
              </a:ext>
            </a:extLst>
          </p:cNvPr>
          <p:cNvCxnSpPr>
            <a:cxnSpLocks/>
          </p:cNvCxnSpPr>
          <p:nvPr/>
        </p:nvCxnSpPr>
        <p:spPr>
          <a:xfrm>
            <a:off x="6570725" y="3334145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49E8E044-8127-F241-B901-E4F23A1E6B60}"/>
              </a:ext>
            </a:extLst>
          </p:cNvPr>
          <p:cNvSpPr/>
          <p:nvPr/>
        </p:nvSpPr>
        <p:spPr>
          <a:xfrm>
            <a:off x="4885486" y="3160624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91D7311-0E4B-D54C-8A3D-0ED9DC01651D}"/>
              </a:ext>
            </a:extLst>
          </p:cNvPr>
          <p:cNvSpPr/>
          <p:nvPr/>
        </p:nvSpPr>
        <p:spPr>
          <a:xfrm>
            <a:off x="4649409" y="3526370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2F79F39-481E-974C-B69B-39BDB2443E4C}"/>
              </a:ext>
            </a:extLst>
          </p:cNvPr>
          <p:cNvSpPr/>
          <p:nvPr/>
        </p:nvSpPr>
        <p:spPr>
          <a:xfrm>
            <a:off x="4698369" y="3207993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C9D355A2-E1D8-E342-8C40-93A43E467374}"/>
              </a:ext>
            </a:extLst>
          </p:cNvPr>
          <p:cNvSpPr/>
          <p:nvPr/>
        </p:nvSpPr>
        <p:spPr>
          <a:xfrm rot="12820643">
            <a:off x="4674798" y="3504671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8789E6-461C-BD4E-9230-3C395402BD51}"/>
              </a:ext>
            </a:extLst>
          </p:cNvPr>
          <p:cNvCxnSpPr>
            <a:cxnSpLocks/>
          </p:cNvCxnSpPr>
          <p:nvPr/>
        </p:nvCxnSpPr>
        <p:spPr>
          <a:xfrm flipH="1">
            <a:off x="795130" y="4554274"/>
            <a:ext cx="728538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3301745-9650-7544-9F66-A10AABCE9CA3}"/>
              </a:ext>
            </a:extLst>
          </p:cNvPr>
          <p:cNvSpPr txBox="1"/>
          <p:nvPr/>
        </p:nvSpPr>
        <p:spPr>
          <a:xfrm>
            <a:off x="6627759" y="4631577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D9790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D97900"/>
                </a:solidFill>
              </a:rPr>
              <a:t>Reconstruction loss calculated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C105C-669A-0644-B734-9EB624956AC5}"/>
              </a:ext>
            </a:extLst>
          </p:cNvPr>
          <p:cNvSpPr txBox="1"/>
          <p:nvPr/>
        </p:nvSpPr>
        <p:spPr>
          <a:xfrm>
            <a:off x="3888291" y="4226406"/>
            <a:ext cx="2057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Backpropagation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95E791-93FB-1449-9088-2B21EF7E4C35}"/>
              </a:ext>
            </a:extLst>
          </p:cNvPr>
          <p:cNvSpPr txBox="1"/>
          <p:nvPr/>
        </p:nvSpPr>
        <p:spPr>
          <a:xfrm>
            <a:off x="3673308" y="4636834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70C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KL divergence loss calculated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6673FB-4CA7-394B-8EA9-751ACDA54528}"/>
              </a:ext>
            </a:extLst>
          </p:cNvPr>
          <p:cNvSpPr txBox="1"/>
          <p:nvPr/>
        </p:nvSpPr>
        <p:spPr>
          <a:xfrm>
            <a:off x="398865" y="5204619"/>
            <a:ext cx="5508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phenomenon known as “posterior collapse” can occur when encoder and decoder learn at different rates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Latent space is not accurate representation of molecular features</a:t>
            </a:r>
          </a:p>
        </p:txBody>
      </p:sp>
    </p:spTree>
    <p:extLst>
      <p:ext uri="{BB962C8B-B14F-4D97-AF65-F5344CB8AC3E}">
        <p14:creationId xmlns:p14="http://schemas.microsoft.com/office/powerpoint/2010/main" val="2073396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436FC6-57CC-8D41-9098-55077A8E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3001618"/>
            <a:ext cx="576049" cy="685773"/>
          </a:xfrm>
          <a:prstGeom prst="rect">
            <a:avLst/>
          </a:prstGeom>
        </p:spPr>
      </p:pic>
      <p:pic>
        <p:nvPicPr>
          <p:cNvPr id="17" name="Picture 16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55F4862D-3A9F-B345-901A-232C2FE0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34" y="3055875"/>
            <a:ext cx="576050" cy="577258"/>
          </a:xfrm>
          <a:prstGeom prst="rect">
            <a:avLst/>
          </a:prstGeom>
        </p:spPr>
      </p:pic>
      <p:sp>
        <p:nvSpPr>
          <p:cNvPr id="19" name="Trapezoid 18">
            <a:extLst>
              <a:ext uri="{FF2B5EF4-FFF2-40B4-BE49-F238E27FC236}">
                <a16:creationId xmlns:a16="http://schemas.microsoft.com/office/drawing/2014/main" id="{0F0FA1E7-6134-354E-813B-A6DC1105AF27}"/>
              </a:ext>
            </a:extLst>
          </p:cNvPr>
          <p:cNvSpPr/>
          <p:nvPr/>
        </p:nvSpPr>
        <p:spPr>
          <a:xfrm rot="5400000">
            <a:off x="2216303" y="2878930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ABCD5CD4-E9EC-E741-9BFE-947E159247DC}"/>
              </a:ext>
            </a:extLst>
          </p:cNvPr>
          <p:cNvSpPr/>
          <p:nvPr/>
        </p:nvSpPr>
        <p:spPr>
          <a:xfrm rot="16200000">
            <a:off x="5497705" y="279886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79F2AC-D26A-1C40-A469-FAB68E140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567374" y="2873297"/>
            <a:ext cx="1759528" cy="118010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DF88DDD-8C58-FA49-8E5B-A474E01B0E94}"/>
              </a:ext>
            </a:extLst>
          </p:cNvPr>
          <p:cNvGrpSpPr/>
          <p:nvPr/>
        </p:nvGrpSpPr>
        <p:grpSpPr>
          <a:xfrm>
            <a:off x="2414178" y="2998896"/>
            <a:ext cx="738908" cy="758292"/>
            <a:chOff x="1864522" y="1758161"/>
            <a:chExt cx="738908" cy="758292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9F5B88A2-45DB-2447-84BE-E0DF1CEC1BD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405BD8-EB3D-8648-A611-E5D20FE0FAB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4B43FF0-26DD-ED43-BC61-8C936897C21F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37165D-707B-C34F-A1B5-A06BDF66DB2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87CF78-5F54-5E4C-9AC4-F65EF51C543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FEAB2B-F0EA-D244-82D3-436D4C6E6BC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9394109-2D7E-0C42-9DCF-F994523BA62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645D1F-41E1-6542-99EF-D0F601AAE86A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77ECCD-EFCF-424D-BA90-8A305BFB5D7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C44158C-A53C-D04C-A667-A90C64F1861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7FA22F7-A6BA-C348-A047-E1FED01C8C3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8DFED0-7626-6F43-B127-430DC97BF401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5D1A2A-826D-0C40-8879-D0DD3FE374CC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7177B84-57FF-6A45-A758-B628CEC3C9BE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83943CD-6F73-B448-A945-360D97178559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E9F290F-9A0D-F448-B181-D83AA55D16DA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E807315-E5FA-0B49-9128-CAF7ABA5C2D3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1FD68B-594C-0F4D-8D56-6AA6C14BA780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912C46-8AFF-E347-858C-941780155955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FB9535-CC7D-D342-AF90-EE5D3F5C145B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DDA113D-7D91-8544-8489-668C74E306D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403661-1C8B-9847-A312-3707919C97AC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74C947-B356-6846-B739-05A82F15BAF5}"/>
                </a:ext>
              </a:extLst>
            </p:cNvPr>
            <p:cNvCxnSpPr>
              <a:cxnSpLocks/>
              <a:stCxn id="30" idx="6"/>
              <a:endCxn id="3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B4E1AC2-3DA1-9A40-A956-A1FF98A61B62}"/>
                </a:ext>
              </a:extLst>
            </p:cNvPr>
            <p:cNvCxnSpPr>
              <a:cxnSpLocks/>
              <a:stCxn id="31" idx="6"/>
              <a:endCxn id="3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48CF40-0CAE-9B40-B916-99E0B64E669F}"/>
                </a:ext>
              </a:extLst>
            </p:cNvPr>
            <p:cNvCxnSpPr>
              <a:cxnSpLocks/>
              <a:stCxn id="32" idx="6"/>
              <a:endCxn id="3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88822E5-FC70-4942-BD1A-2695051C81CE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76FDB48-E4CD-7148-A71E-5A67FB3A0FAE}"/>
                </a:ext>
              </a:extLst>
            </p:cNvPr>
            <p:cNvCxnSpPr>
              <a:cxnSpLocks/>
              <a:stCxn id="34" idx="2"/>
              <a:endCxn id="3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7F36468-DFAB-B249-8075-EF728BF79D40}"/>
                </a:ext>
              </a:extLst>
            </p:cNvPr>
            <p:cNvCxnSpPr>
              <a:cxnSpLocks/>
              <a:stCxn id="34" idx="2"/>
              <a:endCxn id="3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E74F9C-89B7-B04F-ADE8-E3A9C5201150}"/>
              </a:ext>
            </a:extLst>
          </p:cNvPr>
          <p:cNvGrpSpPr/>
          <p:nvPr/>
        </p:nvGrpSpPr>
        <p:grpSpPr>
          <a:xfrm rot="10800000">
            <a:off x="5695580" y="2918557"/>
            <a:ext cx="738908" cy="758292"/>
            <a:chOff x="1864522" y="1758161"/>
            <a:chExt cx="738908" cy="758292"/>
          </a:xfrm>
        </p:grpSpPr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5332E931-0737-2042-A7E6-1129601B8B1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4046F77-83C1-E943-A50D-70D4076A10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160157D-5335-5447-8A52-0DA3CE124C7B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84E1C8-FEE7-A247-B8DC-CFBC8E09C31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4B86787-BB1E-D542-BAEA-F649236EE68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06AB01-860C-734D-8671-45F5C216AF9F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2C8A360-F2EA-8E40-A32F-B4C8E27E218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BBA4FA4-B1C0-4E47-BF12-76B5330A69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684257E-2AC8-FB40-ADFB-96797612B9F6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4FAA8E-C956-2440-9169-1286A4E8725C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D3AD98-462C-5B49-B46F-1B117A69AC34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821E99-8DEB-0840-BEF3-15FCA49BBF02}"/>
                </a:ext>
              </a:extLst>
            </p:cNvPr>
            <p:cNvCxnSpPr>
              <a:cxnSpLocks/>
              <a:stCxn id="55" idx="6"/>
              <a:endCxn id="60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E21B49B-2653-0344-A691-FE12A19201A1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E2814C-D0A9-CD40-9453-8B8588EF1997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5AA6F2-A987-7044-93B1-E1531EABD05A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EF30410-0BC7-5443-A8D0-3AD706171C43}"/>
                </a:ext>
              </a:extLst>
            </p:cNvPr>
            <p:cNvCxnSpPr>
              <a:cxnSpLocks/>
              <a:stCxn id="56" idx="6"/>
              <a:endCxn id="61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886273F-5168-2445-ADE9-E896A0E54300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FFCA11-6ED2-EF4F-8009-378C06A37EEF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DDA03F-641F-5344-94A4-F57EC38B1676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61F6AD-5C76-6542-BEEF-19B9FED62D21}"/>
                </a:ext>
              </a:extLst>
            </p:cNvPr>
            <p:cNvCxnSpPr>
              <a:cxnSpLocks/>
              <a:stCxn id="58" idx="6"/>
              <a:endCxn id="59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866E045-4D26-6847-973F-53D8DD8F1BB8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681E380-DD6E-8A4F-B232-1279BFF9CEF1}"/>
                </a:ext>
              </a:extLst>
            </p:cNvPr>
            <p:cNvCxnSpPr>
              <a:cxnSpLocks/>
              <a:stCxn id="58" idx="6"/>
              <a:endCxn id="61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E164C8D-EABC-F744-827A-6C598D53C605}"/>
                </a:ext>
              </a:extLst>
            </p:cNvPr>
            <p:cNvCxnSpPr>
              <a:cxnSpLocks/>
              <a:stCxn id="59" idx="6"/>
              <a:endCxn id="62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334DA20-F6EB-5448-9D94-3DA5DBDC0944}"/>
                </a:ext>
              </a:extLst>
            </p:cNvPr>
            <p:cNvCxnSpPr>
              <a:cxnSpLocks/>
              <a:stCxn id="60" idx="6"/>
              <a:endCxn id="62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0122F33-CE7E-7747-81B7-38FFA8053BC8}"/>
                </a:ext>
              </a:extLst>
            </p:cNvPr>
            <p:cNvCxnSpPr>
              <a:cxnSpLocks/>
              <a:stCxn id="61" idx="6"/>
              <a:endCxn id="62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858B61-F529-4C4D-A92B-6DBBB168EEF3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C62BC9B-E01E-FA4F-8D76-109CF058531A}"/>
                </a:ext>
              </a:extLst>
            </p:cNvPr>
            <p:cNvCxnSpPr>
              <a:cxnSpLocks/>
              <a:stCxn id="63" idx="2"/>
              <a:endCxn id="60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E086A4-2BD4-0C49-AC97-73279013D82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51D7253-0B20-2B4F-92A6-998052CF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08" y="2863457"/>
            <a:ext cx="576049" cy="685773"/>
          </a:xfrm>
          <a:prstGeom prst="rect">
            <a:avLst/>
          </a:prstGeom>
        </p:spPr>
      </p:pic>
      <p:pic>
        <p:nvPicPr>
          <p:cNvPr id="83" name="Picture 82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CE1AE87-90CB-0148-84F8-DA70C71B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15" y="3139966"/>
            <a:ext cx="576050" cy="57725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88B6C85-7915-A64A-A617-B210395CEC3A}"/>
              </a:ext>
            </a:extLst>
          </p:cNvPr>
          <p:cNvSpPr txBox="1"/>
          <p:nvPr/>
        </p:nvSpPr>
        <p:spPr>
          <a:xfrm>
            <a:off x="2409620" y="2517455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54AC5BA-834B-C64E-92BC-1E0BFD0D3681}"/>
              </a:ext>
            </a:extLst>
          </p:cNvPr>
          <p:cNvSpPr txBox="1"/>
          <p:nvPr/>
        </p:nvSpPr>
        <p:spPr>
          <a:xfrm>
            <a:off x="5627241" y="2420908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12F80A-8478-854B-BBC5-276AB1ADB464}"/>
              </a:ext>
            </a:extLst>
          </p:cNvPr>
          <p:cNvSpPr txBox="1"/>
          <p:nvPr/>
        </p:nvSpPr>
        <p:spPr>
          <a:xfrm>
            <a:off x="6803166" y="2305927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A7294E-BC86-F441-8443-98C9AF71F4FA}"/>
              </a:ext>
            </a:extLst>
          </p:cNvPr>
          <p:cNvSpPr txBox="1"/>
          <p:nvPr/>
        </p:nvSpPr>
        <p:spPr>
          <a:xfrm>
            <a:off x="1135058" y="2681814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C6B8962-4BF4-E940-9467-1847493C6DEE}"/>
              </a:ext>
            </a:extLst>
          </p:cNvPr>
          <p:cNvCxnSpPr>
            <a:cxnSpLocks/>
          </p:cNvCxnSpPr>
          <p:nvPr/>
        </p:nvCxnSpPr>
        <p:spPr>
          <a:xfrm>
            <a:off x="2048210" y="3391394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827258E-DAE2-2243-80DE-5B854DD6BBA9}"/>
              </a:ext>
            </a:extLst>
          </p:cNvPr>
          <p:cNvCxnSpPr>
            <a:cxnSpLocks/>
          </p:cNvCxnSpPr>
          <p:nvPr/>
        </p:nvCxnSpPr>
        <p:spPr>
          <a:xfrm>
            <a:off x="6570725" y="3334145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49E8E044-8127-F241-B901-E4F23A1E6B60}"/>
              </a:ext>
            </a:extLst>
          </p:cNvPr>
          <p:cNvSpPr/>
          <p:nvPr/>
        </p:nvSpPr>
        <p:spPr>
          <a:xfrm>
            <a:off x="4885486" y="3160624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91D7311-0E4B-D54C-8A3D-0ED9DC01651D}"/>
              </a:ext>
            </a:extLst>
          </p:cNvPr>
          <p:cNvSpPr/>
          <p:nvPr/>
        </p:nvSpPr>
        <p:spPr>
          <a:xfrm>
            <a:off x="4649409" y="3526370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2F79F39-481E-974C-B69B-39BDB2443E4C}"/>
              </a:ext>
            </a:extLst>
          </p:cNvPr>
          <p:cNvSpPr/>
          <p:nvPr/>
        </p:nvSpPr>
        <p:spPr>
          <a:xfrm>
            <a:off x="4698369" y="3207993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C9D355A2-E1D8-E342-8C40-93A43E467374}"/>
              </a:ext>
            </a:extLst>
          </p:cNvPr>
          <p:cNvSpPr/>
          <p:nvPr/>
        </p:nvSpPr>
        <p:spPr>
          <a:xfrm rot="12820643">
            <a:off x="4674798" y="3504671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8789E6-461C-BD4E-9230-3C395402BD51}"/>
              </a:ext>
            </a:extLst>
          </p:cNvPr>
          <p:cNvCxnSpPr>
            <a:cxnSpLocks/>
          </p:cNvCxnSpPr>
          <p:nvPr/>
        </p:nvCxnSpPr>
        <p:spPr>
          <a:xfrm flipH="1">
            <a:off x="795130" y="4554274"/>
            <a:ext cx="728538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3301745-9650-7544-9F66-A10AABCE9CA3}"/>
              </a:ext>
            </a:extLst>
          </p:cNvPr>
          <p:cNvSpPr txBox="1"/>
          <p:nvPr/>
        </p:nvSpPr>
        <p:spPr>
          <a:xfrm>
            <a:off x="6627759" y="4631577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D9790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D97900"/>
                </a:solidFill>
              </a:rPr>
              <a:t>Reconstruction loss calculated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C105C-669A-0644-B734-9EB624956AC5}"/>
              </a:ext>
            </a:extLst>
          </p:cNvPr>
          <p:cNvSpPr txBox="1"/>
          <p:nvPr/>
        </p:nvSpPr>
        <p:spPr>
          <a:xfrm>
            <a:off x="3888291" y="4226406"/>
            <a:ext cx="2057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Backpropagation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95E791-93FB-1449-9088-2B21EF7E4C35}"/>
              </a:ext>
            </a:extLst>
          </p:cNvPr>
          <p:cNvSpPr txBox="1"/>
          <p:nvPr/>
        </p:nvSpPr>
        <p:spPr>
          <a:xfrm>
            <a:off x="3673308" y="4636834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70C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KL divergence loss calculated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6673FB-4CA7-394B-8EA9-751ACDA54528}"/>
                  </a:ext>
                </a:extLst>
              </p:cNvPr>
              <p:cNvSpPr txBox="1"/>
              <p:nvPr/>
            </p:nvSpPr>
            <p:spPr>
              <a:xfrm>
                <a:off x="398865" y="5204619"/>
                <a:ext cx="550844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 phenomenon known as “posterior collapse” can occur when encoder and decoder learn at different rates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Latent space is not accurate representation of molecular features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We can introduce scaling factor,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/>
                  <a:t>, to reduce weight of KL divergence term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6673FB-4CA7-394B-8EA9-751ACDA54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65" y="5204619"/>
                <a:ext cx="5508442" cy="1569660"/>
              </a:xfrm>
              <a:prstGeom prst="rect">
                <a:avLst/>
              </a:prstGeom>
              <a:blipFill>
                <a:blip r:embed="rId6"/>
                <a:stretch>
                  <a:fillRect l="-230" t="-806" b="-4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673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Loss Function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436FC6-57CC-8D41-9098-55077A8E4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3001618"/>
            <a:ext cx="576049" cy="685773"/>
          </a:xfrm>
          <a:prstGeom prst="rect">
            <a:avLst/>
          </a:prstGeom>
        </p:spPr>
      </p:pic>
      <p:pic>
        <p:nvPicPr>
          <p:cNvPr id="17" name="Picture 16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55F4862D-3A9F-B345-901A-232C2FE0B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34" y="3055875"/>
            <a:ext cx="576050" cy="577258"/>
          </a:xfrm>
          <a:prstGeom prst="rect">
            <a:avLst/>
          </a:prstGeom>
        </p:spPr>
      </p:pic>
      <p:sp>
        <p:nvSpPr>
          <p:cNvPr id="19" name="Trapezoid 18">
            <a:extLst>
              <a:ext uri="{FF2B5EF4-FFF2-40B4-BE49-F238E27FC236}">
                <a16:creationId xmlns:a16="http://schemas.microsoft.com/office/drawing/2014/main" id="{0F0FA1E7-6134-354E-813B-A6DC1105AF27}"/>
              </a:ext>
            </a:extLst>
          </p:cNvPr>
          <p:cNvSpPr/>
          <p:nvPr/>
        </p:nvSpPr>
        <p:spPr>
          <a:xfrm rot="5400000">
            <a:off x="2216303" y="2878930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>
            <a:extLst>
              <a:ext uri="{FF2B5EF4-FFF2-40B4-BE49-F238E27FC236}">
                <a16:creationId xmlns:a16="http://schemas.microsoft.com/office/drawing/2014/main" id="{ABCD5CD4-E9EC-E741-9BFE-947E159247DC}"/>
              </a:ext>
            </a:extLst>
          </p:cNvPr>
          <p:cNvSpPr/>
          <p:nvPr/>
        </p:nvSpPr>
        <p:spPr>
          <a:xfrm rot="16200000">
            <a:off x="5497705" y="279886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A79F2AC-D26A-1C40-A469-FAB68E1405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567374" y="2873297"/>
            <a:ext cx="1759528" cy="118010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DF88DDD-8C58-FA49-8E5B-A474E01B0E94}"/>
              </a:ext>
            </a:extLst>
          </p:cNvPr>
          <p:cNvGrpSpPr/>
          <p:nvPr/>
        </p:nvGrpSpPr>
        <p:grpSpPr>
          <a:xfrm>
            <a:off x="2414178" y="2998896"/>
            <a:ext cx="738908" cy="758292"/>
            <a:chOff x="1864522" y="1758161"/>
            <a:chExt cx="738908" cy="758292"/>
          </a:xfrm>
        </p:grpSpPr>
        <p:sp>
          <p:nvSpPr>
            <p:cNvPr id="25" name="Trapezoid 24">
              <a:extLst>
                <a:ext uri="{FF2B5EF4-FFF2-40B4-BE49-F238E27FC236}">
                  <a16:creationId xmlns:a16="http://schemas.microsoft.com/office/drawing/2014/main" id="{9F5B88A2-45DB-2447-84BE-E0DF1CEC1BD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1405BD8-EB3D-8648-A611-E5D20FE0FAB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4B43FF0-26DD-ED43-BC61-8C936897C21F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37165D-707B-C34F-A1B5-A06BDF66DB2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087CF78-5F54-5E4C-9AC4-F65EF51C543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FEAB2B-F0EA-D244-82D3-436D4C6E6BC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9394109-2D7E-0C42-9DCF-F994523BA62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5645D1F-41E1-6542-99EF-D0F601AAE86A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77ECCD-EFCF-424D-BA90-8A305BFB5D7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C44158C-A53C-D04C-A667-A90C64F1861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7FA22F7-A6BA-C348-A047-E1FED01C8C3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8DFED0-7626-6F43-B127-430DC97BF401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E5D1A2A-826D-0C40-8879-D0DD3FE374CC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7177B84-57FF-6A45-A758-B628CEC3C9BE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83943CD-6F73-B448-A945-360D97178559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E9F290F-9A0D-F448-B181-D83AA55D16DA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E807315-E5FA-0B49-9128-CAF7ABA5C2D3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71FD68B-594C-0F4D-8D56-6AA6C14BA780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912C46-8AFF-E347-858C-941780155955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1FB9535-CC7D-D342-AF90-EE5D3F5C145B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DDA113D-7D91-8544-8489-668C74E306D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403661-1C8B-9847-A312-3707919C97AC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A74C947-B356-6846-B739-05A82F15BAF5}"/>
                </a:ext>
              </a:extLst>
            </p:cNvPr>
            <p:cNvCxnSpPr>
              <a:cxnSpLocks/>
              <a:stCxn id="30" idx="6"/>
              <a:endCxn id="3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B4E1AC2-3DA1-9A40-A956-A1FF98A61B62}"/>
                </a:ext>
              </a:extLst>
            </p:cNvPr>
            <p:cNvCxnSpPr>
              <a:cxnSpLocks/>
              <a:stCxn id="31" idx="6"/>
              <a:endCxn id="3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48CF40-0CAE-9B40-B916-99E0B64E669F}"/>
                </a:ext>
              </a:extLst>
            </p:cNvPr>
            <p:cNvCxnSpPr>
              <a:cxnSpLocks/>
              <a:stCxn id="32" idx="6"/>
              <a:endCxn id="3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88822E5-FC70-4942-BD1A-2695051C81CE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76FDB48-E4CD-7148-A71E-5A67FB3A0FAE}"/>
                </a:ext>
              </a:extLst>
            </p:cNvPr>
            <p:cNvCxnSpPr>
              <a:cxnSpLocks/>
              <a:stCxn id="34" idx="2"/>
              <a:endCxn id="3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7F36468-DFAB-B249-8075-EF728BF79D40}"/>
                </a:ext>
              </a:extLst>
            </p:cNvPr>
            <p:cNvCxnSpPr>
              <a:cxnSpLocks/>
              <a:stCxn id="34" idx="2"/>
              <a:endCxn id="3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7E74F9C-89B7-B04F-ADE8-E3A9C5201150}"/>
              </a:ext>
            </a:extLst>
          </p:cNvPr>
          <p:cNvGrpSpPr/>
          <p:nvPr/>
        </p:nvGrpSpPr>
        <p:grpSpPr>
          <a:xfrm rot="10800000">
            <a:off x="5695580" y="2918557"/>
            <a:ext cx="738908" cy="758292"/>
            <a:chOff x="1864522" y="1758161"/>
            <a:chExt cx="738908" cy="758292"/>
          </a:xfrm>
        </p:grpSpPr>
        <p:sp>
          <p:nvSpPr>
            <p:cNvPr id="54" name="Trapezoid 53">
              <a:extLst>
                <a:ext uri="{FF2B5EF4-FFF2-40B4-BE49-F238E27FC236}">
                  <a16:creationId xmlns:a16="http://schemas.microsoft.com/office/drawing/2014/main" id="{5332E931-0737-2042-A7E6-1129601B8B1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4046F77-83C1-E943-A50D-70D4076A10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160157D-5335-5447-8A52-0DA3CE124C7B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884E1C8-FEE7-A247-B8DC-CFBC8E09C31C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4B86787-BB1E-D542-BAEA-F649236EE68B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06AB01-860C-734D-8671-45F5C216AF9F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2C8A360-F2EA-8E40-A32F-B4C8E27E218F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BBA4FA4-B1C0-4E47-BF12-76B5330A69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684257E-2AC8-FB40-ADFB-96797612B9F6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B4FAA8E-C956-2440-9169-1286A4E8725C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D3AD98-462C-5B49-B46F-1B117A69AC34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E821E99-8DEB-0840-BEF3-15FCA49BBF02}"/>
                </a:ext>
              </a:extLst>
            </p:cNvPr>
            <p:cNvCxnSpPr>
              <a:cxnSpLocks/>
              <a:stCxn id="55" idx="6"/>
              <a:endCxn id="60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E21B49B-2653-0344-A691-FE12A19201A1}"/>
                </a:ext>
              </a:extLst>
            </p:cNvPr>
            <p:cNvCxnSpPr>
              <a:cxnSpLocks/>
              <a:stCxn id="55" idx="6"/>
              <a:endCxn id="61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7DE2814C-D0A9-CD40-9453-8B8588EF1997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5AA6F2-A987-7044-93B1-E1531EABD05A}"/>
                </a:ext>
              </a:extLst>
            </p:cNvPr>
            <p:cNvCxnSpPr>
              <a:cxnSpLocks/>
              <a:stCxn id="56" idx="6"/>
              <a:endCxn id="60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EF30410-0BC7-5443-A8D0-3AD706171C43}"/>
                </a:ext>
              </a:extLst>
            </p:cNvPr>
            <p:cNvCxnSpPr>
              <a:cxnSpLocks/>
              <a:stCxn id="56" idx="6"/>
              <a:endCxn id="61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886273F-5168-2445-ADE9-E896A0E54300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FFCA11-6ED2-EF4F-8009-378C06A37EEF}"/>
                </a:ext>
              </a:extLst>
            </p:cNvPr>
            <p:cNvCxnSpPr>
              <a:cxnSpLocks/>
              <a:stCxn id="57" idx="6"/>
              <a:endCxn id="60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ADDA03F-641F-5344-94A4-F57EC38B1676}"/>
                </a:ext>
              </a:extLst>
            </p:cNvPr>
            <p:cNvCxnSpPr>
              <a:cxnSpLocks/>
              <a:stCxn id="57" idx="6"/>
              <a:endCxn id="61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61F6AD-5C76-6542-BEEF-19B9FED62D21}"/>
                </a:ext>
              </a:extLst>
            </p:cNvPr>
            <p:cNvCxnSpPr>
              <a:cxnSpLocks/>
              <a:stCxn id="58" idx="6"/>
              <a:endCxn id="59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866E045-4D26-6847-973F-53D8DD8F1BB8}"/>
                </a:ext>
              </a:extLst>
            </p:cNvPr>
            <p:cNvCxnSpPr>
              <a:cxnSpLocks/>
              <a:stCxn id="58" idx="6"/>
              <a:endCxn id="60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681E380-DD6E-8A4F-B232-1279BFF9CEF1}"/>
                </a:ext>
              </a:extLst>
            </p:cNvPr>
            <p:cNvCxnSpPr>
              <a:cxnSpLocks/>
              <a:stCxn id="58" idx="6"/>
              <a:endCxn id="61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E164C8D-EABC-F744-827A-6C598D53C605}"/>
                </a:ext>
              </a:extLst>
            </p:cNvPr>
            <p:cNvCxnSpPr>
              <a:cxnSpLocks/>
              <a:stCxn id="59" idx="6"/>
              <a:endCxn id="62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334DA20-F6EB-5448-9D94-3DA5DBDC0944}"/>
                </a:ext>
              </a:extLst>
            </p:cNvPr>
            <p:cNvCxnSpPr>
              <a:cxnSpLocks/>
              <a:stCxn id="60" idx="6"/>
              <a:endCxn id="62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0122F33-CE7E-7747-81B7-38FFA8053BC8}"/>
                </a:ext>
              </a:extLst>
            </p:cNvPr>
            <p:cNvCxnSpPr>
              <a:cxnSpLocks/>
              <a:stCxn id="61" idx="6"/>
              <a:endCxn id="62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858B61-F529-4C4D-A92B-6DBBB168EEF3}"/>
                </a:ext>
              </a:extLst>
            </p:cNvPr>
            <p:cNvCxnSpPr>
              <a:cxnSpLocks/>
              <a:stCxn id="59" idx="6"/>
              <a:endCxn id="63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C62BC9B-E01E-FA4F-8D76-109CF058531A}"/>
                </a:ext>
              </a:extLst>
            </p:cNvPr>
            <p:cNvCxnSpPr>
              <a:cxnSpLocks/>
              <a:stCxn id="63" idx="2"/>
              <a:endCxn id="60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7E086A4-2BD4-0C49-AC97-73279013D829}"/>
                </a:ext>
              </a:extLst>
            </p:cNvPr>
            <p:cNvCxnSpPr>
              <a:cxnSpLocks/>
              <a:stCxn id="63" idx="2"/>
              <a:endCxn id="61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51D7253-0B20-2B4F-92A6-998052CF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08" y="2863457"/>
            <a:ext cx="576049" cy="685773"/>
          </a:xfrm>
          <a:prstGeom prst="rect">
            <a:avLst/>
          </a:prstGeom>
        </p:spPr>
      </p:pic>
      <p:pic>
        <p:nvPicPr>
          <p:cNvPr id="83" name="Picture 82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CE1AE87-90CB-0148-84F8-DA70C71B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15" y="3139966"/>
            <a:ext cx="576050" cy="57725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888B6C85-7915-A64A-A617-B210395CEC3A}"/>
              </a:ext>
            </a:extLst>
          </p:cNvPr>
          <p:cNvSpPr txBox="1"/>
          <p:nvPr/>
        </p:nvSpPr>
        <p:spPr>
          <a:xfrm>
            <a:off x="2409620" y="2517455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54AC5BA-834B-C64E-92BC-1E0BFD0D3681}"/>
              </a:ext>
            </a:extLst>
          </p:cNvPr>
          <p:cNvSpPr txBox="1"/>
          <p:nvPr/>
        </p:nvSpPr>
        <p:spPr>
          <a:xfrm>
            <a:off x="5627241" y="2420908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12F80A-8478-854B-BBC5-276AB1ADB464}"/>
              </a:ext>
            </a:extLst>
          </p:cNvPr>
          <p:cNvSpPr txBox="1"/>
          <p:nvPr/>
        </p:nvSpPr>
        <p:spPr>
          <a:xfrm>
            <a:off x="6803166" y="2305927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A7294E-BC86-F441-8443-98C9AF71F4FA}"/>
              </a:ext>
            </a:extLst>
          </p:cNvPr>
          <p:cNvSpPr txBox="1"/>
          <p:nvPr/>
        </p:nvSpPr>
        <p:spPr>
          <a:xfrm>
            <a:off x="1135058" y="2681814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C6B8962-4BF4-E940-9467-1847493C6DEE}"/>
              </a:ext>
            </a:extLst>
          </p:cNvPr>
          <p:cNvCxnSpPr>
            <a:cxnSpLocks/>
          </p:cNvCxnSpPr>
          <p:nvPr/>
        </p:nvCxnSpPr>
        <p:spPr>
          <a:xfrm>
            <a:off x="2048210" y="3391394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827258E-DAE2-2243-80DE-5B854DD6BBA9}"/>
              </a:ext>
            </a:extLst>
          </p:cNvPr>
          <p:cNvCxnSpPr>
            <a:cxnSpLocks/>
          </p:cNvCxnSpPr>
          <p:nvPr/>
        </p:nvCxnSpPr>
        <p:spPr>
          <a:xfrm>
            <a:off x="6570725" y="3334145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49E8E044-8127-F241-B901-E4F23A1E6B60}"/>
              </a:ext>
            </a:extLst>
          </p:cNvPr>
          <p:cNvSpPr/>
          <p:nvPr/>
        </p:nvSpPr>
        <p:spPr>
          <a:xfrm>
            <a:off x="4885486" y="3160624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91D7311-0E4B-D54C-8A3D-0ED9DC01651D}"/>
              </a:ext>
            </a:extLst>
          </p:cNvPr>
          <p:cNvSpPr/>
          <p:nvPr/>
        </p:nvSpPr>
        <p:spPr>
          <a:xfrm>
            <a:off x="4649409" y="3526370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B2F79F39-481E-974C-B69B-39BDB2443E4C}"/>
              </a:ext>
            </a:extLst>
          </p:cNvPr>
          <p:cNvSpPr/>
          <p:nvPr/>
        </p:nvSpPr>
        <p:spPr>
          <a:xfrm>
            <a:off x="4698369" y="3207993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riangle 92">
            <a:extLst>
              <a:ext uri="{FF2B5EF4-FFF2-40B4-BE49-F238E27FC236}">
                <a16:creationId xmlns:a16="http://schemas.microsoft.com/office/drawing/2014/main" id="{C9D355A2-E1D8-E342-8C40-93A43E467374}"/>
              </a:ext>
            </a:extLst>
          </p:cNvPr>
          <p:cNvSpPr/>
          <p:nvPr/>
        </p:nvSpPr>
        <p:spPr>
          <a:xfrm rot="12820643">
            <a:off x="4674798" y="3504671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/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E0E2BF3-D58E-5647-ACCA-C4256D11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550505"/>
                <a:ext cx="731520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8789E6-461C-BD4E-9230-3C395402BD51}"/>
              </a:ext>
            </a:extLst>
          </p:cNvPr>
          <p:cNvCxnSpPr>
            <a:cxnSpLocks/>
          </p:cNvCxnSpPr>
          <p:nvPr/>
        </p:nvCxnSpPr>
        <p:spPr>
          <a:xfrm flipH="1">
            <a:off x="795130" y="4554274"/>
            <a:ext cx="7285381" cy="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3301745-9650-7544-9F66-A10AABCE9CA3}"/>
              </a:ext>
            </a:extLst>
          </p:cNvPr>
          <p:cNvSpPr txBox="1"/>
          <p:nvPr/>
        </p:nvSpPr>
        <p:spPr>
          <a:xfrm>
            <a:off x="6627759" y="4631577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D9790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D97900"/>
                </a:solidFill>
              </a:rPr>
              <a:t>Reconstruction loss calculated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C105C-669A-0644-B734-9EB624956AC5}"/>
              </a:ext>
            </a:extLst>
          </p:cNvPr>
          <p:cNvSpPr txBox="1"/>
          <p:nvPr/>
        </p:nvSpPr>
        <p:spPr>
          <a:xfrm>
            <a:off x="3888291" y="4226406"/>
            <a:ext cx="2057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Backpropagation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495E791-93FB-1449-9088-2B21EF7E4C35}"/>
              </a:ext>
            </a:extLst>
          </p:cNvPr>
          <p:cNvSpPr txBox="1"/>
          <p:nvPr/>
        </p:nvSpPr>
        <p:spPr>
          <a:xfrm>
            <a:off x="3673308" y="4636834"/>
            <a:ext cx="1777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70C0"/>
                </a:solidFill>
              </a:rPr>
              <a:t>*</a:t>
            </a:r>
          </a:p>
          <a:p>
            <a:pPr algn="ctr"/>
            <a:r>
              <a:rPr lang="en-US" sz="1000" dirty="0">
                <a:solidFill>
                  <a:srgbClr val="0070C0"/>
                </a:solidFill>
              </a:rPr>
              <a:t>KL divergence loss calculated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B18D72B-21BE-9647-B030-59856EE93935}"/>
                  </a:ext>
                </a:extLst>
              </p:cNvPr>
              <p:cNvSpPr txBox="1"/>
              <p:nvPr/>
            </p:nvSpPr>
            <p:spPr>
              <a:xfrm>
                <a:off x="398865" y="5204619"/>
                <a:ext cx="550844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 phenomenon known as “posterior collapse” can occur when encoder and decoder learn at different rates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Latent space is not accurate representation of molecular features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We can introduce scaling factor,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600" dirty="0"/>
                  <a:t>, to reduce weight of KL divergence term</a:t>
                </a: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4B18D72B-21BE-9647-B030-59856EE93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65" y="5204619"/>
                <a:ext cx="5508442" cy="1569660"/>
              </a:xfrm>
              <a:prstGeom prst="rect">
                <a:avLst/>
              </a:prstGeom>
              <a:blipFill>
                <a:blip r:embed="rId6"/>
                <a:stretch>
                  <a:fillRect l="-230" t="-806" b="-4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ectangle 95">
            <a:extLst>
              <a:ext uri="{FF2B5EF4-FFF2-40B4-BE49-F238E27FC236}">
                <a16:creationId xmlns:a16="http://schemas.microsoft.com/office/drawing/2014/main" id="{1F0DE57D-1B0E-B144-8244-9C7C6FCDAFDB}"/>
              </a:ext>
            </a:extLst>
          </p:cNvPr>
          <p:cNvSpPr/>
          <p:nvPr/>
        </p:nvSpPr>
        <p:spPr>
          <a:xfrm>
            <a:off x="0" y="-7204"/>
            <a:ext cx="9144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F4D5EC-FE25-3F48-ABED-271E0C83E9BB}"/>
              </a:ext>
            </a:extLst>
          </p:cNvPr>
          <p:cNvSpPr/>
          <p:nvPr/>
        </p:nvSpPr>
        <p:spPr>
          <a:xfrm>
            <a:off x="1526562" y="782904"/>
            <a:ext cx="6277901" cy="4938638"/>
          </a:xfrm>
          <a:prstGeom prst="rect">
            <a:avLst/>
          </a:prstGeom>
          <a:solidFill>
            <a:schemeClr val="bg2"/>
          </a:solidFill>
          <a:ln w="317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01C4EB-C855-7B46-8DEE-B14EBF619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5414" y="1312962"/>
            <a:ext cx="5912938" cy="43846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07F6B9-6B93-0145-8AFE-514F5A876D91}"/>
              </a:ext>
            </a:extLst>
          </p:cNvPr>
          <p:cNvSpPr txBox="1"/>
          <p:nvPr/>
        </p:nvSpPr>
        <p:spPr>
          <a:xfrm>
            <a:off x="2522750" y="989635"/>
            <a:ext cx="46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Effect of beta on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2887265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70965B-9BE5-BC48-969B-BBE2BC0BBC32}"/>
              </a:ext>
            </a:extLst>
          </p:cNvPr>
          <p:cNvSpPr/>
          <p:nvPr/>
        </p:nvSpPr>
        <p:spPr>
          <a:xfrm>
            <a:off x="4732888" y="2134428"/>
            <a:ext cx="4110697" cy="153504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1AD9A5-2F48-244E-BE50-5B8B12A7B4C5}"/>
              </a:ext>
            </a:extLst>
          </p:cNvPr>
          <p:cNvSpPr txBox="1"/>
          <p:nvPr/>
        </p:nvSpPr>
        <p:spPr>
          <a:xfrm>
            <a:off x="1385854" y="1550505"/>
            <a:ext cx="236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Convolution (Encoder)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1D3759D-1E0E-EC41-AD92-8A4FB2406866}"/>
              </a:ext>
            </a:extLst>
          </p:cNvPr>
          <p:cNvSpPr txBox="1"/>
          <p:nvPr/>
        </p:nvSpPr>
        <p:spPr>
          <a:xfrm>
            <a:off x="5762966" y="1550505"/>
            <a:ext cx="2367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Gated Recurrent Unit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31A45-BB31-1240-B1A1-A21F918F4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344"/>
          <a:stretch/>
        </p:blipFill>
        <p:spPr>
          <a:xfrm>
            <a:off x="695177" y="2134428"/>
            <a:ext cx="3737677" cy="31730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872FE9-F7FF-ED40-8471-6D9374FCD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4" r="49585"/>
          <a:stretch/>
        </p:blipFill>
        <p:spPr>
          <a:xfrm>
            <a:off x="4732888" y="2134428"/>
            <a:ext cx="4110697" cy="1054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43DEE1-9160-284B-B2CB-5DDEC0E38827}"/>
              </a:ext>
            </a:extLst>
          </p:cNvPr>
          <p:cNvSpPr txBox="1"/>
          <p:nvPr/>
        </p:nvSpPr>
        <p:spPr>
          <a:xfrm>
            <a:off x="4870174" y="2989748"/>
            <a:ext cx="370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          C              (             Br            )</a:t>
            </a:r>
          </a:p>
        </p:txBody>
      </p:sp>
    </p:spTree>
    <p:extLst>
      <p:ext uri="{BB962C8B-B14F-4D97-AF65-F5344CB8AC3E}">
        <p14:creationId xmlns:p14="http://schemas.microsoft.com/office/powerpoint/2010/main" val="858160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170965B-9BE5-BC48-969B-BBE2BC0BBC32}"/>
              </a:ext>
            </a:extLst>
          </p:cNvPr>
          <p:cNvSpPr/>
          <p:nvPr/>
        </p:nvSpPr>
        <p:spPr>
          <a:xfrm>
            <a:off x="4732888" y="2134428"/>
            <a:ext cx="4110697" cy="153504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1AD9A5-2F48-244E-BE50-5B8B12A7B4C5}"/>
              </a:ext>
            </a:extLst>
          </p:cNvPr>
          <p:cNvSpPr txBox="1"/>
          <p:nvPr/>
        </p:nvSpPr>
        <p:spPr>
          <a:xfrm>
            <a:off x="1385854" y="1550505"/>
            <a:ext cx="236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Convolution (Encoder)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1D3759D-1E0E-EC41-AD92-8A4FB2406866}"/>
              </a:ext>
            </a:extLst>
          </p:cNvPr>
          <p:cNvSpPr txBox="1"/>
          <p:nvPr/>
        </p:nvSpPr>
        <p:spPr>
          <a:xfrm>
            <a:off x="5762966" y="1434398"/>
            <a:ext cx="2367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Gated Recurrent Unit</a:t>
            </a:r>
          </a:p>
          <a:p>
            <a:pPr algn="ctr"/>
            <a:r>
              <a:rPr lang="en-US" b="1" dirty="0"/>
              <a:t>(Encoder/Decoder)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31A45-BB31-1240-B1A1-A21F918F4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344"/>
          <a:stretch/>
        </p:blipFill>
        <p:spPr>
          <a:xfrm>
            <a:off x="695177" y="2134428"/>
            <a:ext cx="3737677" cy="3173067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C8E6B2DE-108C-214A-922B-308BADBC52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3" t="16536" r="5848" b="4290"/>
          <a:stretch/>
        </p:blipFill>
        <p:spPr>
          <a:xfrm>
            <a:off x="5377070" y="3776870"/>
            <a:ext cx="2753137" cy="2226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872FE9-F7FF-ED40-8471-6D9374FCDA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4" r="49585"/>
          <a:stretch/>
        </p:blipFill>
        <p:spPr>
          <a:xfrm>
            <a:off x="4732888" y="2134428"/>
            <a:ext cx="4110697" cy="1054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43DEE1-9160-284B-B2CB-5DDEC0E38827}"/>
              </a:ext>
            </a:extLst>
          </p:cNvPr>
          <p:cNvSpPr txBox="1"/>
          <p:nvPr/>
        </p:nvSpPr>
        <p:spPr>
          <a:xfrm>
            <a:off x="4870174" y="2989748"/>
            <a:ext cx="370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            C              (             Br            )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F7ED9E70-CEFF-0045-B3BA-0DD746A81600}"/>
              </a:ext>
            </a:extLst>
          </p:cNvPr>
          <p:cNvCxnSpPr/>
          <p:nvPr/>
        </p:nvCxnSpPr>
        <p:spPr>
          <a:xfrm rot="16200000" flipH="1">
            <a:off x="5848213" y="3244160"/>
            <a:ext cx="1115113" cy="60628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304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3FF29-1EE9-6F43-8527-AE556E52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822" y="2105354"/>
            <a:ext cx="5137980" cy="3416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07A451-C010-5B4D-B178-C01FF79466DF}"/>
              </a:ext>
            </a:extLst>
          </p:cNvPr>
          <p:cNvSpPr txBox="1"/>
          <p:nvPr/>
        </p:nvSpPr>
        <p:spPr>
          <a:xfrm>
            <a:off x="89453" y="2443284"/>
            <a:ext cx="31010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test a variety of encoder/decoder combinations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Conv – 3 convolutional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GRU – 3 gated recurrent units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biGRU</a:t>
            </a:r>
            <a:r>
              <a:rPr lang="en-US" sz="1400" dirty="0"/>
              <a:t> – 3 bidirectional gated recurrent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want to optimize the accuracy with the fewest number of parameters</a:t>
            </a:r>
          </a:p>
        </p:txBody>
      </p:sp>
    </p:spTree>
    <p:extLst>
      <p:ext uri="{BB962C8B-B14F-4D97-AF65-F5344CB8AC3E}">
        <p14:creationId xmlns:p14="http://schemas.microsoft.com/office/powerpoint/2010/main" val="942512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C3FF29-1EE9-6F43-8527-AE556E52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822" y="2105354"/>
            <a:ext cx="5137980" cy="3416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07A451-C010-5B4D-B178-C01FF79466DF}"/>
              </a:ext>
            </a:extLst>
          </p:cNvPr>
          <p:cNvSpPr txBox="1"/>
          <p:nvPr/>
        </p:nvSpPr>
        <p:spPr>
          <a:xfrm>
            <a:off x="89453" y="2443284"/>
            <a:ext cx="31010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test a variety of encoder/decoder combinations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Conv – 3 convolutional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GRU – 3 gated recurrent units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biGRU</a:t>
            </a:r>
            <a:r>
              <a:rPr lang="en-US" sz="1400" dirty="0"/>
              <a:t> – 3 bidirectional gated recurrent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want to optimize the accuracy with the fewest number of parameters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F411B9-C531-6240-AA84-DBA91062CEDD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1FA05D-59C1-F448-9C78-ED740A175E93}"/>
              </a:ext>
            </a:extLst>
          </p:cNvPr>
          <p:cNvSpPr/>
          <p:nvPr/>
        </p:nvSpPr>
        <p:spPr>
          <a:xfrm>
            <a:off x="1526562" y="782904"/>
            <a:ext cx="6277901" cy="4938638"/>
          </a:xfrm>
          <a:prstGeom prst="rect">
            <a:avLst/>
          </a:prstGeom>
          <a:solidFill>
            <a:schemeClr val="bg2"/>
          </a:solidFill>
          <a:ln w="3175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6C1AD3-01E2-3F4B-A1EF-7D16A32E2E88}"/>
              </a:ext>
            </a:extLst>
          </p:cNvPr>
          <p:cNvSpPr txBox="1"/>
          <p:nvPr/>
        </p:nvSpPr>
        <p:spPr>
          <a:xfrm>
            <a:off x="2202642" y="1067855"/>
            <a:ext cx="46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Effect of architecture on model performance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8513BB-0184-9C49-9FA5-08B938C08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51" y="1435156"/>
            <a:ext cx="5695121" cy="42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63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7CB26441-8875-A94E-9C10-169CDB94F494}"/>
              </a:ext>
            </a:extLst>
          </p:cNvPr>
          <p:cNvSpPr txBox="1"/>
          <p:nvPr/>
        </p:nvSpPr>
        <p:spPr>
          <a:xfrm>
            <a:off x="1990" y="4640225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Feature Gen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C1BBF5C-06BC-1343-B998-79CD6D350D1A}"/>
              </a:ext>
            </a:extLst>
          </p:cNvPr>
          <p:cNvCxnSpPr>
            <a:cxnSpLocks/>
          </p:cNvCxnSpPr>
          <p:nvPr/>
        </p:nvCxnSpPr>
        <p:spPr>
          <a:xfrm>
            <a:off x="2172666" y="3818776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8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" name="Picture 214">
            <a:extLst>
              <a:ext uri="{FF2B5EF4-FFF2-40B4-BE49-F238E27FC236}">
                <a16:creationId xmlns:a16="http://schemas.microsoft.com/office/drawing/2014/main" id="{B774E57A-B89B-674E-9D31-3F6370BC0B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D7F78614-ED6E-5B48-9F65-0FA1D0500FA3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D7F78614-ED6E-5B48-9F65-0FA1D050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7" name="Elbow Connector 216">
            <a:extLst>
              <a:ext uri="{FF2B5EF4-FFF2-40B4-BE49-F238E27FC236}">
                <a16:creationId xmlns:a16="http://schemas.microsoft.com/office/drawing/2014/main" id="{C943CAD5-7063-1742-9429-77A9F6339E5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9" name="Picture 218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FBE18AFA-DF65-2347-953A-A09FE2AF381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p:pic>
        <p:nvPicPr>
          <p:cNvPr id="220" name="Picture 219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4980A75-7CE1-A34E-ADE9-D168C521DE86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A1ADA18B-0C52-144C-BE2F-3DC74E63FFD7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Property</a:t>
            </a:r>
          </a:p>
          <a:p>
            <a:pPr algn="ctr"/>
            <a:r>
              <a:rPr lang="en-US" sz="1000" b="1" dirty="0"/>
              <a:t>Predictor</a:t>
            </a:r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44F527D0-49D7-1B4C-89F6-C4C198A8020A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598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24C7D0-AE30-6F42-8A76-6C0F77CF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E3615-F033-C342-8A28-7EA06426F42D}"/>
              </a:ext>
            </a:extLst>
          </p:cNvPr>
          <p:cNvSpPr txBox="1"/>
          <p:nvPr/>
        </p:nvSpPr>
        <p:spPr>
          <a:xfrm>
            <a:off x="487017" y="1843950"/>
            <a:ext cx="82492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Pretrain on large GDB dataset and then train on plasticizers/organic molecules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Similar procedure as used in natural language processing applications such as machine translation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Attach property predictor to latent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Simple fully connected neural net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Continue to improve understanding of desired plasticizer properties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Sample from trained latent space to generate new targets</a:t>
            </a:r>
          </a:p>
        </p:txBody>
      </p:sp>
    </p:spTree>
    <p:extLst>
      <p:ext uri="{BB962C8B-B14F-4D97-AF65-F5344CB8AC3E}">
        <p14:creationId xmlns:p14="http://schemas.microsoft.com/office/powerpoint/2010/main" val="380575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>
            <a:off x="842579" y="3109196"/>
            <a:ext cx="1537177" cy="37488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2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  <a:alpha val="2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3662EE-743A-E648-BC12-466A45CE62B0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83" name="Trapezoid 82">
              <a:extLst>
                <a:ext uri="{FF2B5EF4-FFF2-40B4-BE49-F238E27FC236}">
                  <a16:creationId xmlns:a16="http://schemas.microsoft.com/office/drawing/2014/main" id="{B015453E-6CA0-5649-82F1-6C5945406449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18B4FC7-3E50-4D40-BB75-97A2646A4710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4510D2-B63B-3045-B9E1-94F3970F8918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8DB047D-213E-4647-BD4A-FDEB80B934F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888E46-1B60-5442-814C-31C67528878D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FCB013BB-BA25-E947-9336-A58159D79A2D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3512A7F-ED5A-1645-A3C3-BDCEF9FE2687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09A962-D9C7-594F-BC35-575C4A350DA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154D4B-2415-A748-A0C1-04FB127473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DE02DB6-E3BD-2F45-8B9C-FF41BFFBDF8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2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1151A53-3AA5-0841-922C-5677301D036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221A55D-A40A-534F-A675-B3EA4A8DF3B8}"/>
                </a:ext>
              </a:extLst>
            </p:cNvPr>
            <p:cNvCxnSpPr>
              <a:cxnSpLocks/>
              <a:stCxn id="84" idx="6"/>
              <a:endCxn id="8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EEEE6A7-38D6-D944-9662-4164DBBBC360}"/>
                </a:ext>
              </a:extLst>
            </p:cNvPr>
            <p:cNvCxnSpPr>
              <a:cxnSpLocks/>
              <a:stCxn id="84" idx="6"/>
              <a:endCxn id="9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C906B39-04F4-D14F-BD37-CBEB4B879FF6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F68F9-8CF8-B14C-A1EE-DA3796D6A2D2}"/>
                </a:ext>
              </a:extLst>
            </p:cNvPr>
            <p:cNvCxnSpPr>
              <a:cxnSpLocks/>
              <a:stCxn id="85" idx="6"/>
              <a:endCxn id="8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93AC465-9D14-E94C-A24C-848063430736}"/>
                </a:ext>
              </a:extLst>
            </p:cNvPr>
            <p:cNvCxnSpPr>
              <a:cxnSpLocks/>
              <a:stCxn id="85" idx="6"/>
              <a:endCxn id="9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9F0EDB0-7F88-7C4E-8B4E-6BFFA47735AA}"/>
                </a:ext>
              </a:extLst>
            </p:cNvPr>
            <p:cNvCxnSpPr>
              <a:cxnSpLocks/>
              <a:stCxn id="86" idx="6"/>
              <a:endCxn id="8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1AC909-8BBF-C84E-A828-13320CF9B742}"/>
                </a:ext>
              </a:extLst>
            </p:cNvPr>
            <p:cNvCxnSpPr>
              <a:cxnSpLocks/>
              <a:stCxn id="86" idx="6"/>
              <a:endCxn id="8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E041AF6-1CC3-FE4C-9427-0E6BE212A3DF}"/>
                </a:ext>
              </a:extLst>
            </p:cNvPr>
            <p:cNvCxnSpPr>
              <a:cxnSpLocks/>
              <a:stCxn id="86" idx="6"/>
              <a:endCxn id="9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AC2DFF3-488D-0546-B414-356425BD415C}"/>
                </a:ext>
              </a:extLst>
            </p:cNvPr>
            <p:cNvCxnSpPr>
              <a:cxnSpLocks/>
              <a:stCxn id="87" idx="6"/>
              <a:endCxn id="8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06DCCC8-EABB-6846-BD65-C6D538727667}"/>
                </a:ext>
              </a:extLst>
            </p:cNvPr>
            <p:cNvCxnSpPr>
              <a:cxnSpLocks/>
              <a:stCxn id="87" idx="6"/>
              <a:endCxn id="8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39C0E2C-6507-7143-BD41-500D8BB1D85E}"/>
                </a:ext>
              </a:extLst>
            </p:cNvPr>
            <p:cNvCxnSpPr>
              <a:cxnSpLocks/>
              <a:stCxn id="87" idx="6"/>
              <a:endCxn id="9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E46F31-091E-3044-B090-E275FC5D9AC0}"/>
                </a:ext>
              </a:extLst>
            </p:cNvPr>
            <p:cNvCxnSpPr>
              <a:cxnSpLocks/>
              <a:stCxn id="88" idx="6"/>
              <a:endCxn id="9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AC68D82-AA21-C942-8B8B-0250BC759014}"/>
                </a:ext>
              </a:extLst>
            </p:cNvPr>
            <p:cNvCxnSpPr>
              <a:cxnSpLocks/>
              <a:stCxn id="89" idx="6"/>
              <a:endCxn id="9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28CEB80-142A-A242-84E2-42648098200E}"/>
                </a:ext>
              </a:extLst>
            </p:cNvPr>
            <p:cNvCxnSpPr>
              <a:cxnSpLocks/>
              <a:stCxn id="90" idx="6"/>
              <a:endCxn id="9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B6C9A44-4199-4045-9F89-959217A38A77}"/>
                </a:ext>
              </a:extLst>
            </p:cNvPr>
            <p:cNvCxnSpPr>
              <a:cxnSpLocks/>
              <a:stCxn id="88" idx="6"/>
              <a:endCxn id="9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AE56163-2CE9-2F4F-B63E-F40AEC72A388}"/>
                </a:ext>
              </a:extLst>
            </p:cNvPr>
            <p:cNvCxnSpPr>
              <a:cxnSpLocks/>
              <a:stCxn id="92" idx="2"/>
              <a:endCxn id="8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2F56B11-B21F-A342-95D6-999B985B3894}"/>
                </a:ext>
              </a:extLst>
            </p:cNvPr>
            <p:cNvCxnSpPr>
              <a:cxnSpLocks/>
              <a:stCxn id="92" idx="2"/>
              <a:endCxn id="9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bg2">
                  <a:alpha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Reconstructed</a:t>
            </a:r>
          </a:p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Property</a:t>
            </a:r>
          </a:p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8543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53DA0C4-B8B8-E148-97A2-B7360DB906D2}"/>
              </a:ext>
            </a:extLst>
          </p:cNvPr>
          <p:cNvSpPr/>
          <p:nvPr/>
        </p:nvSpPr>
        <p:spPr>
          <a:xfrm rot="16200000">
            <a:off x="3836610" y="-355795"/>
            <a:ext cx="1734800" cy="793834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31674B-42B0-F346-BB85-028616CFA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Learning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68357-4CAD-C14B-ACEA-DA5A33BAD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86" y="3429000"/>
            <a:ext cx="576049" cy="685773"/>
          </a:xfrm>
          <a:prstGeom prst="rect">
            <a:avLst/>
          </a:prstGeom>
        </p:spPr>
      </p:pic>
      <p:pic>
        <p:nvPicPr>
          <p:cNvPr id="8" name="Picture 7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F2890BED-A7E4-7F4E-BC82-28A4C6A2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0" y="3483257"/>
            <a:ext cx="576050" cy="577258"/>
          </a:xfrm>
          <a:prstGeom prst="rect">
            <a:avLst/>
          </a:prstGeom>
        </p:spPr>
      </p:pic>
      <p:sp>
        <p:nvSpPr>
          <p:cNvPr id="10" name="Trapezoid 9">
            <a:extLst>
              <a:ext uri="{FF2B5EF4-FFF2-40B4-BE49-F238E27FC236}">
                <a16:creationId xmlns:a16="http://schemas.microsoft.com/office/drawing/2014/main" id="{826827C3-E11C-C949-BEAC-48D25CF1FF34}"/>
              </a:ext>
            </a:extLst>
          </p:cNvPr>
          <p:cNvSpPr/>
          <p:nvPr/>
        </p:nvSpPr>
        <p:spPr>
          <a:xfrm rot="5400000">
            <a:off x="2340759" y="3306312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C4902EE9-95C0-A042-AB23-5371DC529AD4}"/>
              </a:ext>
            </a:extLst>
          </p:cNvPr>
          <p:cNvSpPr/>
          <p:nvPr/>
        </p:nvSpPr>
        <p:spPr>
          <a:xfrm rot="16200000">
            <a:off x="5622161" y="3226245"/>
            <a:ext cx="1134658" cy="1011381"/>
          </a:xfrm>
          <a:prstGeom prst="trapezoid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5D9B53-B3E5-AF40-BB92-C64DE08481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9758" t="19273" r="10000"/>
          <a:stretch/>
        </p:blipFill>
        <p:spPr>
          <a:xfrm>
            <a:off x="3691830" y="3300679"/>
            <a:ext cx="1759528" cy="1180101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AC4ED4A-FFEB-B04E-9BC2-21A32258CFE1}"/>
              </a:ext>
            </a:extLst>
          </p:cNvPr>
          <p:cNvGrpSpPr/>
          <p:nvPr/>
        </p:nvGrpSpPr>
        <p:grpSpPr>
          <a:xfrm>
            <a:off x="2538634" y="3426278"/>
            <a:ext cx="738908" cy="758292"/>
            <a:chOff x="1864522" y="1758161"/>
            <a:chExt cx="738908" cy="758292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E9C41BED-8BA0-F543-BF48-0F4F04A6C693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8E9179-0F5C-3C4B-9038-6CA58857128C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A3346D6-397D-574E-B0A4-858B2FD31A2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9F982F0-8269-3D4B-B298-AFE49F5D3075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229BA35-AA5D-7C4D-A425-F7179C52A23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1C24958-7E8D-6D47-A9E1-A293A4A51446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01728D-7F74-3648-8EC9-C2FE67BC63C8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18DEC9-5E4E-774F-8FCD-DC3DB9DFDC93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4A4932F-7517-4D49-BA92-A89E3C07A122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E8ED62-BDAF-BA45-A67E-4E666318009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D5473B0-4B0A-C64A-B3EF-BF6CEFC1BD3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A523C-97CF-5646-8B7D-9770CD7AAE2F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EEB0859-5656-D04F-A104-E0FFF3D81518}"/>
                </a:ext>
              </a:extLst>
            </p:cNvPr>
            <p:cNvCxnSpPr>
              <a:cxnSpLocks/>
              <a:stCxn id="14" idx="6"/>
              <a:endCxn id="20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EACF25F-A647-004A-A68F-FD1266F22189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290E627-2C1C-AB4A-BC4D-A75177CE6671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9089197-CFE0-BB40-A6F3-AF0597FE9991}"/>
                </a:ext>
              </a:extLst>
            </p:cNvPr>
            <p:cNvCxnSpPr>
              <a:cxnSpLocks/>
              <a:stCxn id="15" idx="6"/>
              <a:endCxn id="20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CEEBDBD-EA68-A742-8BAF-00A2022E9B73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7BE6FE7-58F3-8942-A534-190D6F302F18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A201D2-0D63-014B-BACA-77F5C5FF324E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41DE947-86DF-E644-B29A-5F91684D8CBD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25AE306-9F55-694F-AAEF-7E2DC3056D22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BBFE44A-8EDB-C24A-BE41-263C8B6759EE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3BA0CFB-8D4C-CB48-9FD2-2580E4FE0D36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9AD451C-18DD-A64D-A166-B63CCE0D8EA1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A10407-200E-834F-AA4F-E371819B3908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226A8FC-A4B6-9D4A-9FAF-28E84414B1B6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B0D1747E-C62F-0543-A00D-4793CB5C6E96}"/>
                </a:ext>
              </a:extLst>
            </p:cNvPr>
            <p:cNvCxnSpPr>
              <a:cxnSpLocks/>
              <a:stCxn id="22" idx="2"/>
              <a:endCxn id="19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8A2CEDF-F3A8-9C43-B888-86B6C040A50A}"/>
                </a:ext>
              </a:extLst>
            </p:cNvPr>
            <p:cNvCxnSpPr>
              <a:cxnSpLocks/>
              <a:stCxn id="22" idx="2"/>
              <a:endCxn id="20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56C3203-74BD-C14E-938E-EB2F513988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64264" y="3290839"/>
            <a:ext cx="576049" cy="685773"/>
          </a:xfrm>
          <a:prstGeom prst="rect">
            <a:avLst/>
          </a:prstGeom>
        </p:spPr>
      </p:pic>
      <p:pic>
        <p:nvPicPr>
          <p:cNvPr id="112" name="Picture 11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079F3D50-2432-EC4A-BE66-6AE193589F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1371" y="3567348"/>
            <a:ext cx="576050" cy="577258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050DF65A-5C9E-0E4E-8957-DFFBC11D76B3}"/>
              </a:ext>
            </a:extLst>
          </p:cNvPr>
          <p:cNvSpPr txBox="1"/>
          <p:nvPr/>
        </p:nvSpPr>
        <p:spPr>
          <a:xfrm>
            <a:off x="2534076" y="294483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18B821D-7AAE-A545-A0BE-04274C4A4772}"/>
              </a:ext>
            </a:extLst>
          </p:cNvPr>
          <p:cNvSpPr txBox="1"/>
          <p:nvPr/>
        </p:nvSpPr>
        <p:spPr>
          <a:xfrm>
            <a:off x="5751697" y="284829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2AC7E9-D492-1947-81D7-C4FBA01343A5}"/>
              </a:ext>
            </a:extLst>
          </p:cNvPr>
          <p:cNvSpPr txBox="1"/>
          <p:nvPr/>
        </p:nvSpPr>
        <p:spPr>
          <a:xfrm>
            <a:off x="6927622" y="273330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118" name="Down Arrow 117">
            <a:extLst>
              <a:ext uri="{FF2B5EF4-FFF2-40B4-BE49-F238E27FC236}">
                <a16:creationId xmlns:a16="http://schemas.microsoft.com/office/drawing/2014/main" id="{26953046-9668-6145-BFD2-00ECA3178C2E}"/>
              </a:ext>
            </a:extLst>
          </p:cNvPr>
          <p:cNvSpPr/>
          <p:nvPr/>
        </p:nvSpPr>
        <p:spPr>
          <a:xfrm>
            <a:off x="1207610" y="4442574"/>
            <a:ext cx="769122" cy="860342"/>
          </a:xfrm>
          <a:prstGeom prst="downArrow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A5B048B-CBC4-7540-917A-23C70CFEA2E2}"/>
              </a:ext>
            </a:extLst>
          </p:cNvPr>
          <p:cNvSpPr txBox="1"/>
          <p:nvPr/>
        </p:nvSpPr>
        <p:spPr>
          <a:xfrm>
            <a:off x="1259514" y="3109196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07364FBF-6D1A-474D-9B3E-073372CAC2C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>
            <a:off x="999274" y="5660252"/>
            <a:ext cx="1261632" cy="873437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C998E11-7BAE-6444-86C0-EFEDA2FFB785}"/>
              </a:ext>
            </a:extLst>
          </p:cNvPr>
          <p:cNvCxnSpPr>
            <a:cxnSpLocks/>
          </p:cNvCxnSpPr>
          <p:nvPr/>
        </p:nvCxnSpPr>
        <p:spPr>
          <a:xfrm>
            <a:off x="6695181" y="3761527"/>
            <a:ext cx="233737" cy="0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/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200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2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D1E23423-4F37-2744-9998-6DCB03077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40" y="5327310"/>
                <a:ext cx="1011383" cy="305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2" name="Picture 141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77C6571D-45C0-1A4F-BC5A-4E131B5006E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5400000">
            <a:off x="4104262" y="4562707"/>
            <a:ext cx="956634" cy="897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/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3127AC09-A659-4340-A7A7-9F4023C5D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49" y="6035866"/>
                <a:ext cx="1261632" cy="3068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F26376A3-B912-3243-BAEC-312237645714}"/>
              </a:ext>
            </a:extLst>
          </p:cNvPr>
          <p:cNvSpPr txBox="1"/>
          <p:nvPr/>
        </p:nvSpPr>
        <p:spPr>
          <a:xfrm>
            <a:off x="3202431" y="4528240"/>
            <a:ext cx="1163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Property</a:t>
            </a:r>
          </a:p>
          <a:p>
            <a:pPr algn="ctr"/>
            <a:r>
              <a:rPr lang="en-US" sz="1000" b="1" dirty="0">
                <a:solidFill>
                  <a:schemeClr val="tx1">
                    <a:alpha val="40000"/>
                  </a:schemeClr>
                </a:solidFill>
              </a:rPr>
              <a:t>Predictor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4A3EB07-6AF3-2F44-A873-D16C09E0375F}"/>
              </a:ext>
            </a:extLst>
          </p:cNvPr>
          <p:cNvCxnSpPr>
            <a:cxnSpLocks/>
          </p:cNvCxnSpPr>
          <p:nvPr/>
        </p:nvCxnSpPr>
        <p:spPr>
          <a:xfrm>
            <a:off x="4602376" y="5632906"/>
            <a:ext cx="0" cy="393305"/>
          </a:xfrm>
          <a:prstGeom prst="straightConnector1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6" name="Picture 15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6C563D-FF98-E04C-80FC-E04228DE9654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0000"/>
          </a:blip>
          <a:stretch>
            <a:fillRect/>
          </a:stretch>
        </p:blipFill>
        <p:spPr>
          <a:xfrm>
            <a:off x="5808788" y="5047602"/>
            <a:ext cx="710509" cy="710509"/>
          </a:xfrm>
          <a:prstGeom prst="rect">
            <a:avLst/>
          </a:prstGeom>
        </p:spPr>
      </p:pic>
      <p:pic>
        <p:nvPicPr>
          <p:cNvPr id="158" name="Picture 157" descr="A necklace on a wire&#10;&#10;Description automatically generated">
            <a:extLst>
              <a:ext uri="{FF2B5EF4-FFF2-40B4-BE49-F238E27FC236}">
                <a16:creationId xmlns:a16="http://schemas.microsoft.com/office/drawing/2014/main" id="{B126DA0F-9499-B14D-9355-C3CE3D3CD8E0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6676402" y="4936472"/>
            <a:ext cx="883390" cy="883390"/>
          </a:xfrm>
          <a:prstGeom prst="rect">
            <a:avLst/>
          </a:prstGeom>
        </p:spPr>
      </p:pic>
      <p:cxnSp>
        <p:nvCxnSpPr>
          <p:cNvPr id="160" name="Elbow Connector 159">
            <a:extLst>
              <a:ext uri="{FF2B5EF4-FFF2-40B4-BE49-F238E27FC236}">
                <a16:creationId xmlns:a16="http://schemas.microsoft.com/office/drawing/2014/main" id="{5C6D1F4B-1BC8-2043-9833-B4B5090946F4}"/>
              </a:ext>
            </a:extLst>
          </p:cNvPr>
          <p:cNvCxnSpPr>
            <a:cxnSpLocks/>
            <a:endCxn id="143" idx="3"/>
          </p:cNvCxnSpPr>
          <p:nvPr/>
        </p:nvCxnSpPr>
        <p:spPr>
          <a:xfrm rot="10800000" flipV="1">
            <a:off x="5404681" y="5829826"/>
            <a:ext cx="1241876" cy="359448"/>
          </a:xfrm>
          <a:prstGeom prst="bentConnector3">
            <a:avLst>
              <a:gd name="adj1" fmla="val -234"/>
            </a:avLst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/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800" b="1" i="1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800" b="1" i="1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8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8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2CC06F5D-93A6-9D4D-BF6F-CB6A2BE0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771" y="4760752"/>
                <a:ext cx="1261632" cy="234680"/>
              </a:xfrm>
              <a:prstGeom prst="rect">
                <a:avLst/>
              </a:prstGeom>
              <a:blipFill>
                <a:blip r:embed="rId11"/>
                <a:stretch>
                  <a:fillRect r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Oval 173">
            <a:extLst>
              <a:ext uri="{FF2B5EF4-FFF2-40B4-BE49-F238E27FC236}">
                <a16:creationId xmlns:a16="http://schemas.microsoft.com/office/drawing/2014/main" id="{BA3543E4-E570-F34C-AAF0-76AC76B999FD}"/>
              </a:ext>
            </a:extLst>
          </p:cNvPr>
          <p:cNvSpPr/>
          <p:nvPr/>
        </p:nvSpPr>
        <p:spPr>
          <a:xfrm>
            <a:off x="5009942" y="3588006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>
                  <a:alpha val="40000"/>
                </a:schemeClr>
              </a:solidFill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31B42CBA-EF7C-9A4D-A30C-271255807CFF}"/>
              </a:ext>
            </a:extLst>
          </p:cNvPr>
          <p:cNvSpPr/>
          <p:nvPr/>
        </p:nvSpPr>
        <p:spPr>
          <a:xfrm>
            <a:off x="4773865" y="3953752"/>
            <a:ext cx="45719" cy="45719"/>
          </a:xfrm>
          <a:prstGeom prst="ellipse">
            <a:avLst/>
          </a:prstGeom>
          <a:solidFill>
            <a:schemeClr val="accent3">
              <a:alpha val="40000"/>
            </a:schemeClr>
          </a:solidFill>
          <a:ln>
            <a:solidFill>
              <a:schemeClr val="accent1">
                <a:shade val="95000"/>
                <a:satMod val="105000"/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D3A2212A-9036-874C-893C-0211247E0F22}"/>
              </a:ext>
            </a:extLst>
          </p:cNvPr>
          <p:cNvSpPr/>
          <p:nvPr/>
        </p:nvSpPr>
        <p:spPr>
          <a:xfrm>
            <a:off x="4822825" y="363537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>
                <a:alpha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riangle 194">
            <a:extLst>
              <a:ext uri="{FF2B5EF4-FFF2-40B4-BE49-F238E27FC236}">
                <a16:creationId xmlns:a16="http://schemas.microsoft.com/office/drawing/2014/main" id="{C762D92E-92A1-E84B-86F4-168D0FE584AD}"/>
              </a:ext>
            </a:extLst>
          </p:cNvPr>
          <p:cNvSpPr/>
          <p:nvPr/>
        </p:nvSpPr>
        <p:spPr>
          <a:xfrm rot="12820643">
            <a:off x="4799254" y="3932053"/>
            <a:ext cx="79194" cy="45719"/>
          </a:xfrm>
          <a:prstGeom prst="triangle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Elbow Connector 195">
            <a:extLst>
              <a:ext uri="{FF2B5EF4-FFF2-40B4-BE49-F238E27FC236}">
                <a16:creationId xmlns:a16="http://schemas.microsoft.com/office/drawing/2014/main" id="{67E2B036-DBEB-C04D-8F47-64E809DCD71C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4700674" y="1975735"/>
            <a:ext cx="1195864" cy="1454024"/>
          </a:xfrm>
          <a:prstGeom prst="bentConnector2">
            <a:avLst/>
          </a:prstGeom>
          <a:ln>
            <a:solidFill>
              <a:schemeClr val="accent1">
                <a:alpha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TextBox 203">
            <a:extLst>
              <a:ext uri="{FF2B5EF4-FFF2-40B4-BE49-F238E27FC236}">
                <a16:creationId xmlns:a16="http://schemas.microsoft.com/office/drawing/2014/main" id="{4DC35E29-D429-5143-8A17-0BFD028FF4AA}"/>
              </a:ext>
            </a:extLst>
          </p:cNvPr>
          <p:cNvSpPr txBox="1"/>
          <p:nvPr/>
        </p:nvSpPr>
        <p:spPr>
          <a:xfrm>
            <a:off x="6006929" y="1388624"/>
            <a:ext cx="2337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alpha val="40000"/>
                  </a:schemeClr>
                </a:solidFill>
              </a:rPr>
              <a:t>Molecular Generation</a:t>
            </a:r>
          </a:p>
        </p:txBody>
      </p:sp>
      <p:pic>
        <p:nvPicPr>
          <p:cNvPr id="206" name="Picture 205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5FAAE255-F0DA-494F-AA04-A2499DF2329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40000"/>
          </a:blip>
          <a:stretch>
            <a:fillRect/>
          </a:stretch>
        </p:blipFill>
        <p:spPr>
          <a:xfrm>
            <a:off x="7162322" y="1760632"/>
            <a:ext cx="955982" cy="709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/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 i="1" smtClean="0">
                              <a:solidFill>
                                <a:schemeClr val="tx1">
                                  <a:alpha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200" b="1" i="1" smtClean="0">
                                  <a:solidFill>
                                    <a:schemeClr val="tx1">
                                      <a:alpha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200" b="1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200" b="1" dirty="0">
                  <a:solidFill>
                    <a:schemeClr val="tx1">
                      <a:alpha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5988A36C-64B2-4D49-B745-02CF0AD04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153" y="1966078"/>
                <a:ext cx="1261632" cy="291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07A8BDF-4E56-744B-9D26-87D60063DDC9}"/>
              </a:ext>
            </a:extLst>
          </p:cNvPr>
          <p:cNvGrpSpPr/>
          <p:nvPr/>
        </p:nvGrpSpPr>
        <p:grpSpPr>
          <a:xfrm rot="10800000">
            <a:off x="5820036" y="3345939"/>
            <a:ext cx="738908" cy="758292"/>
            <a:chOff x="1864522" y="1758161"/>
            <a:chExt cx="738908" cy="758292"/>
          </a:xfrm>
        </p:grpSpPr>
        <p:sp>
          <p:nvSpPr>
            <p:cNvPr id="120" name="Trapezoid 119">
              <a:extLst>
                <a:ext uri="{FF2B5EF4-FFF2-40B4-BE49-F238E27FC236}">
                  <a16:creationId xmlns:a16="http://schemas.microsoft.com/office/drawing/2014/main" id="{2B40099E-9148-E94B-B466-C9A46AAA61A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20A2883A-FE57-7847-A319-DB203948CE0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F5FA5D6-1523-024B-A1C8-0B13FFAFFE72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1CE0D62-EE6C-204E-AE79-3C2615EF1678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4DD3DC5-9911-E74C-8EED-73BD564CC852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FB95B11-41D0-DC4E-AF17-8329F395CD79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8304539-6B59-DA4B-B3A2-3029D120C163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CD24E09-6A1D-A64A-883D-A355D45A6F38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A400078-4768-6340-8B2F-08D05C3DCA85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F0A1F44E-4654-B24A-8FC4-F6F4B44D230B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3294B52-F970-1F42-8330-D48261604FED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0D9F733-17A9-9148-A310-7223E5BE3935}"/>
                </a:ext>
              </a:extLst>
            </p:cNvPr>
            <p:cNvCxnSpPr>
              <a:cxnSpLocks/>
              <a:stCxn id="121" idx="6"/>
              <a:endCxn id="127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A4CBEC9-6478-2F40-B582-DF201F18EC71}"/>
                </a:ext>
              </a:extLst>
            </p:cNvPr>
            <p:cNvCxnSpPr>
              <a:cxnSpLocks/>
              <a:stCxn id="121" idx="6"/>
              <a:endCxn id="128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3DA8895-3EEB-B441-81A2-B0124587A9DA}"/>
                </a:ext>
              </a:extLst>
            </p:cNvPr>
            <p:cNvCxnSpPr>
              <a:cxnSpLocks/>
              <a:endCxn id="125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D22CBB9-78AA-074D-9164-23CBCCE3E422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8B0E3CF-B151-E544-AC3F-445D4B755436}"/>
                </a:ext>
              </a:extLst>
            </p:cNvPr>
            <p:cNvCxnSpPr>
              <a:cxnSpLocks/>
              <a:stCxn id="122" idx="6"/>
              <a:endCxn id="128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25489CD-8945-6743-A522-F52F52BA0E8D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A0D557F-0903-624C-BB14-233952469F63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E5B8A3A-FB3E-8A40-AF25-AB546EDDB65A}"/>
                </a:ext>
              </a:extLst>
            </p:cNvPr>
            <p:cNvCxnSpPr>
              <a:cxnSpLocks/>
              <a:stCxn id="123" idx="6"/>
              <a:endCxn id="128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593399CC-8BCA-1943-A7C5-FF57145A8FD3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EC77255B-E1A0-6E4E-873D-34A626DCEA4E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2CD0467D-C8A1-E548-BBAD-E94BD391AE8E}"/>
                </a:ext>
              </a:extLst>
            </p:cNvPr>
            <p:cNvCxnSpPr>
              <a:cxnSpLocks/>
              <a:stCxn id="124" idx="6"/>
              <a:endCxn id="128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A0F8886-F187-5744-B28D-BAF5B4B6148F}"/>
                </a:ext>
              </a:extLst>
            </p:cNvPr>
            <p:cNvCxnSpPr>
              <a:cxnSpLocks/>
              <a:stCxn id="125" idx="6"/>
              <a:endCxn id="129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5E1659B-0986-464B-9CA3-91C0D79EDE26}"/>
                </a:ext>
              </a:extLst>
            </p:cNvPr>
            <p:cNvCxnSpPr>
              <a:cxnSpLocks/>
              <a:stCxn id="127" idx="6"/>
              <a:endCxn id="129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A0C0003-4F82-6A42-9F6D-AB9D1937F53F}"/>
                </a:ext>
              </a:extLst>
            </p:cNvPr>
            <p:cNvCxnSpPr>
              <a:cxnSpLocks/>
              <a:stCxn id="128" idx="6"/>
              <a:endCxn id="129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AA58651-2F69-ED43-A76A-D0B5035CE2A3}"/>
                </a:ext>
              </a:extLst>
            </p:cNvPr>
            <p:cNvCxnSpPr>
              <a:cxnSpLocks/>
              <a:stCxn id="125" idx="6"/>
              <a:endCxn id="130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50A17C1-48C0-174D-9088-BF2638411862}"/>
                </a:ext>
              </a:extLst>
            </p:cNvPr>
            <p:cNvCxnSpPr>
              <a:cxnSpLocks/>
              <a:stCxn id="130" idx="2"/>
              <a:endCxn id="127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F618194-EE2D-5E49-9BF5-0D8A451F5110}"/>
                </a:ext>
              </a:extLst>
            </p:cNvPr>
            <p:cNvCxnSpPr>
              <a:cxnSpLocks/>
              <a:stCxn id="130" idx="2"/>
              <a:endCxn id="128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3036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8C6975-A56C-404E-9C27-6317D9B6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56" y="365125"/>
            <a:ext cx="8116644" cy="998383"/>
          </a:xfrm>
        </p:spPr>
        <p:txBody>
          <a:bodyPr anchor="b">
            <a:normAutofit/>
          </a:bodyPr>
          <a:lstStyle/>
          <a:p>
            <a:r>
              <a:rPr lang="en-US" dirty="0"/>
              <a:t>Building the VAE</a:t>
            </a:r>
          </a:p>
        </p:txBody>
      </p:sp>
      <p:graphicFrame>
        <p:nvGraphicFramePr>
          <p:cNvPr id="5" name="Text Placeholder 1">
            <a:extLst>
              <a:ext uri="{FF2B5EF4-FFF2-40B4-BE49-F238E27FC236}">
                <a16:creationId xmlns:a16="http://schemas.microsoft.com/office/drawing/2014/main" id="{CA98C8D8-44E8-4C89-8E4A-1783655513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4018583"/>
              </p:ext>
            </p:extLst>
          </p:nvPr>
        </p:nvGraphicFramePr>
        <p:xfrm>
          <a:off x="719259" y="1363508"/>
          <a:ext cx="8021637" cy="443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046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Variational Autoencoder?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E7F2E2D-8B49-6148-890D-5007B5C64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65" y="4578378"/>
            <a:ext cx="3669154" cy="189000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EA59F6-DFC5-2942-BC5B-E88E31233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78" y="1865716"/>
            <a:ext cx="3193803" cy="1890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142870-FE07-9948-A103-E450FACFC2EE}"/>
              </a:ext>
            </a:extLst>
          </p:cNvPr>
          <p:cNvSpPr txBox="1"/>
          <p:nvPr/>
        </p:nvSpPr>
        <p:spPr>
          <a:xfrm>
            <a:off x="1365317" y="1477936"/>
            <a:ext cx="169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Autoencoder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B7A48-78E3-3743-AE12-9A6BAB341213}"/>
              </a:ext>
            </a:extLst>
          </p:cNvPr>
          <p:cNvSpPr txBox="1"/>
          <p:nvPr/>
        </p:nvSpPr>
        <p:spPr>
          <a:xfrm>
            <a:off x="855012" y="4126508"/>
            <a:ext cx="295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Variational Autoencoder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FC4D7C6-4007-1441-BB12-9F72D8329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322" y="1865716"/>
            <a:ext cx="3229819" cy="1890004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827E322B-5870-E24F-88C2-D7E64568EE49}"/>
              </a:ext>
            </a:extLst>
          </p:cNvPr>
          <p:cNvCxnSpPr>
            <a:cxnSpLocks/>
          </p:cNvCxnSpPr>
          <p:nvPr/>
        </p:nvCxnSpPr>
        <p:spPr>
          <a:xfrm>
            <a:off x="3764481" y="3011392"/>
            <a:ext cx="1770841" cy="618282"/>
          </a:xfrm>
          <a:prstGeom prst="curvedConnector3">
            <a:avLst>
              <a:gd name="adj1" fmla="val 5201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ED623B1-C194-6D48-9B72-FF4B43857921}"/>
              </a:ext>
            </a:extLst>
          </p:cNvPr>
          <p:cNvSpPr txBox="1"/>
          <p:nvPr/>
        </p:nvSpPr>
        <p:spPr>
          <a:xfrm>
            <a:off x="3960419" y="1947917"/>
            <a:ext cx="146660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Encoder-decoder networks (especially those with deep architectures) can easily be overfit</a:t>
            </a:r>
          </a:p>
        </p:txBody>
      </p:sp>
      <p:pic>
        <p:nvPicPr>
          <p:cNvPr id="18" name="Picture 17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D588FB29-A52C-A54F-AC0A-18E374C5B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322" y="4162894"/>
            <a:ext cx="3229819" cy="2108191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877D3C45-DC84-2D45-BB20-5BE946510023}"/>
              </a:ext>
            </a:extLst>
          </p:cNvPr>
          <p:cNvCxnSpPr>
            <a:cxnSpLocks/>
          </p:cNvCxnSpPr>
          <p:nvPr/>
        </p:nvCxnSpPr>
        <p:spPr>
          <a:xfrm flipV="1">
            <a:off x="3960419" y="5598009"/>
            <a:ext cx="1574903" cy="50590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518F867-92FF-1B4A-97EA-FDA78B8D4909}"/>
              </a:ext>
            </a:extLst>
          </p:cNvPr>
          <p:cNvSpPr txBox="1"/>
          <p:nvPr/>
        </p:nvSpPr>
        <p:spPr>
          <a:xfrm>
            <a:off x="4038995" y="4204458"/>
            <a:ext cx="146660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Enforcing standard distribution (KL divergence term) keeps data tightly clustered and allows for overlap between known points</a:t>
            </a:r>
          </a:p>
        </p:txBody>
      </p:sp>
    </p:spTree>
    <p:extLst>
      <p:ext uri="{BB962C8B-B14F-4D97-AF65-F5344CB8AC3E}">
        <p14:creationId xmlns:p14="http://schemas.microsoft.com/office/powerpoint/2010/main" val="362605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Latent Space to Reality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ED6075-7E1C-E541-AFD2-8A9020510C63}"/>
              </a:ext>
            </a:extLst>
          </p:cNvPr>
          <p:cNvSpPr/>
          <p:nvPr/>
        </p:nvSpPr>
        <p:spPr>
          <a:xfrm>
            <a:off x="432694" y="2747123"/>
            <a:ext cx="4139306" cy="299731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65AC5B-C498-1E48-950D-0AA87471B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94" y="2747123"/>
            <a:ext cx="1988522" cy="19312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202F9A-5C28-6F48-8BA2-5BA2B5B2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112" y="2747123"/>
            <a:ext cx="1876888" cy="19312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F3AA03-C8F3-164E-8A5A-902695D9B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94" y="4988500"/>
            <a:ext cx="4139306" cy="7559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9D0B2F-4032-D946-8200-06E2BFD43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784" y="1688044"/>
            <a:ext cx="2105016" cy="18841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F728B1-F31B-F94C-B370-384A570492F1}"/>
              </a:ext>
            </a:extLst>
          </p:cNvPr>
          <p:cNvSpPr txBox="1"/>
          <p:nvPr/>
        </p:nvSpPr>
        <p:spPr>
          <a:xfrm>
            <a:off x="432694" y="1790618"/>
            <a:ext cx="413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representation of molecular structures (</a:t>
            </a:r>
            <a:r>
              <a:rPr lang="en-US" dirty="0" err="1"/>
              <a:t>Aspuru-Guzik</a:t>
            </a:r>
            <a:r>
              <a:rPr lang="en-US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56C742-2DF6-6846-B9A8-80828C8E4E15}"/>
              </a:ext>
            </a:extLst>
          </p:cNvPr>
          <p:cNvSpPr txBox="1"/>
          <p:nvPr/>
        </p:nvSpPr>
        <p:spPr>
          <a:xfrm>
            <a:off x="5294224" y="1226071"/>
            <a:ext cx="35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Breaking the Pareto front (</a:t>
            </a:r>
            <a:r>
              <a:rPr lang="en-US" dirty="0" err="1"/>
              <a:t>Beckner</a:t>
            </a:r>
            <a:r>
              <a:rPr lang="en-US" dirty="0"/>
              <a:t>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923338-9706-AF4A-98AB-1893AB0725D7}"/>
              </a:ext>
            </a:extLst>
          </p:cNvPr>
          <p:cNvCxnSpPr>
            <a:cxnSpLocks/>
          </p:cNvCxnSpPr>
          <p:nvPr/>
        </p:nvCxnSpPr>
        <p:spPr>
          <a:xfrm>
            <a:off x="2584174" y="2747123"/>
            <a:ext cx="0" cy="21628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6DEFB7-F665-6042-9962-251FFFCEE243}"/>
              </a:ext>
            </a:extLst>
          </p:cNvPr>
          <p:cNvCxnSpPr>
            <a:cxnSpLocks/>
          </p:cNvCxnSpPr>
          <p:nvPr/>
        </p:nvCxnSpPr>
        <p:spPr>
          <a:xfrm flipH="1">
            <a:off x="432694" y="4909930"/>
            <a:ext cx="41393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8AE5B8-B85A-6545-8A20-4172A106D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0158" y="4228705"/>
            <a:ext cx="2441534" cy="18131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319F53A-AF9B-6E42-A6CF-EA6804841517}"/>
              </a:ext>
            </a:extLst>
          </p:cNvPr>
          <p:cNvSpPr txBox="1"/>
          <p:nvPr/>
        </p:nvSpPr>
        <p:spPr>
          <a:xfrm>
            <a:off x="5446624" y="3763853"/>
            <a:ext cx="369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thermodynamics (Zhong)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5E6121-9D4E-AF4C-8B21-101AF04851F5}"/>
              </a:ext>
            </a:extLst>
          </p:cNvPr>
          <p:cNvSpPr txBox="1"/>
          <p:nvPr/>
        </p:nvSpPr>
        <p:spPr>
          <a:xfrm>
            <a:off x="5741441" y="6006679"/>
            <a:ext cx="176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https://arxiv.org/pdf/2004.03604.pdf</a:t>
            </a:r>
            <a:endParaRPr lang="en-US" sz="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3102A7-2937-3344-B9C6-645ACF55F80A}"/>
              </a:ext>
            </a:extLst>
          </p:cNvPr>
          <p:cNvSpPr txBox="1"/>
          <p:nvPr/>
        </p:nvSpPr>
        <p:spPr>
          <a:xfrm>
            <a:off x="5861136" y="3538470"/>
            <a:ext cx="22105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8" tooltip="DOI UR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https://doi.org/10.1021/acs.jcim.9b00087</a:t>
            </a:r>
            <a:endParaRPr lang="en-US" sz="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5B07F3-1E16-AA41-9DF3-492AA742A081}"/>
              </a:ext>
            </a:extLst>
          </p:cNvPr>
          <p:cNvSpPr txBox="1"/>
          <p:nvPr/>
        </p:nvSpPr>
        <p:spPr>
          <a:xfrm>
            <a:off x="358277" y="5715284"/>
            <a:ext cx="2098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9" tooltip="DOI UR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https://doi.org/10.1021/acscentsci.7b00572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97882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Latent Space to Reality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ED6075-7E1C-E541-AFD2-8A9020510C63}"/>
              </a:ext>
            </a:extLst>
          </p:cNvPr>
          <p:cNvSpPr/>
          <p:nvPr/>
        </p:nvSpPr>
        <p:spPr>
          <a:xfrm>
            <a:off x="432694" y="2747123"/>
            <a:ext cx="4139306" cy="299731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65AC5B-C498-1E48-950D-0AA87471B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94" y="2747123"/>
            <a:ext cx="1988522" cy="19312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202F9A-5C28-6F48-8BA2-5BA2B5B2D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112" y="2747123"/>
            <a:ext cx="1876888" cy="19312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F3AA03-C8F3-164E-8A5A-902695D9B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94" y="4988500"/>
            <a:ext cx="4139306" cy="7559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9D0B2F-4032-D946-8200-06E2BFD43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6784" y="1688044"/>
            <a:ext cx="2105016" cy="188411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F728B1-F31B-F94C-B370-384A570492F1}"/>
              </a:ext>
            </a:extLst>
          </p:cNvPr>
          <p:cNvSpPr txBox="1"/>
          <p:nvPr/>
        </p:nvSpPr>
        <p:spPr>
          <a:xfrm>
            <a:off x="432694" y="1790618"/>
            <a:ext cx="413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 representation of molecular structures (</a:t>
            </a:r>
            <a:r>
              <a:rPr lang="en-US" dirty="0" err="1"/>
              <a:t>Aspuru-Guzik</a:t>
            </a:r>
            <a:r>
              <a:rPr lang="en-US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56C742-2DF6-6846-B9A8-80828C8E4E15}"/>
              </a:ext>
            </a:extLst>
          </p:cNvPr>
          <p:cNvSpPr txBox="1"/>
          <p:nvPr/>
        </p:nvSpPr>
        <p:spPr>
          <a:xfrm>
            <a:off x="5294224" y="1226071"/>
            <a:ext cx="3501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Breaking the Pareto front (</a:t>
            </a:r>
            <a:r>
              <a:rPr lang="en-US" dirty="0" err="1"/>
              <a:t>Beckner</a:t>
            </a:r>
            <a:r>
              <a:rPr lang="en-US" dirty="0"/>
              <a:t>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923338-9706-AF4A-98AB-1893AB0725D7}"/>
              </a:ext>
            </a:extLst>
          </p:cNvPr>
          <p:cNvCxnSpPr>
            <a:cxnSpLocks/>
          </p:cNvCxnSpPr>
          <p:nvPr/>
        </p:nvCxnSpPr>
        <p:spPr>
          <a:xfrm>
            <a:off x="2584174" y="2747123"/>
            <a:ext cx="0" cy="21628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6DEFB7-F665-6042-9962-251FFFCEE243}"/>
              </a:ext>
            </a:extLst>
          </p:cNvPr>
          <p:cNvCxnSpPr>
            <a:cxnSpLocks/>
          </p:cNvCxnSpPr>
          <p:nvPr/>
        </p:nvCxnSpPr>
        <p:spPr>
          <a:xfrm flipH="1">
            <a:off x="432694" y="4909930"/>
            <a:ext cx="41393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8AE5B8-B85A-6545-8A20-4172A106D8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0158" y="4228705"/>
            <a:ext cx="2441534" cy="18131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319F53A-AF9B-6E42-A6CF-EA6804841517}"/>
              </a:ext>
            </a:extLst>
          </p:cNvPr>
          <p:cNvSpPr txBox="1"/>
          <p:nvPr/>
        </p:nvSpPr>
        <p:spPr>
          <a:xfrm>
            <a:off x="5446624" y="3763853"/>
            <a:ext cx="369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thermodynamics (Zhong)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5E6121-9D4E-AF4C-8B21-101AF04851F5}"/>
              </a:ext>
            </a:extLst>
          </p:cNvPr>
          <p:cNvSpPr txBox="1"/>
          <p:nvPr/>
        </p:nvSpPr>
        <p:spPr>
          <a:xfrm>
            <a:off x="5711624" y="6086191"/>
            <a:ext cx="17644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https://arxiv.org/pdf/2004.03604.pdf</a:t>
            </a:r>
            <a:endParaRPr lang="en-US" sz="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4A50D2-3BBD-E641-9D8B-BA8C4CEC50F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4773DF-2C1D-754C-B891-30BC201898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3113" y="976813"/>
            <a:ext cx="5745916" cy="5501913"/>
          </a:xfrm>
          <a:prstGeom prst="rect">
            <a:avLst/>
          </a:prstGeom>
          <a:ln w="31750"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187F973-36EC-9F45-A18D-6569F40A859B}"/>
              </a:ext>
            </a:extLst>
          </p:cNvPr>
          <p:cNvSpPr txBox="1"/>
          <p:nvPr/>
        </p:nvSpPr>
        <p:spPr>
          <a:xfrm>
            <a:off x="1833113" y="162731"/>
            <a:ext cx="5745916" cy="646331"/>
          </a:xfrm>
          <a:prstGeom prst="rect">
            <a:avLst/>
          </a:prstGeom>
          <a:solidFill>
            <a:schemeClr val="bg2"/>
          </a:solidFill>
          <a:ln w="3175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Property predictions using VAE w/QSPR on Zinc and QM9 databases</a:t>
            </a:r>
          </a:p>
        </p:txBody>
      </p:sp>
    </p:spTree>
    <p:extLst>
      <p:ext uri="{BB962C8B-B14F-4D97-AF65-F5344CB8AC3E}">
        <p14:creationId xmlns:p14="http://schemas.microsoft.com/office/powerpoint/2010/main" val="40883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B65551-D500-4246-9CCB-6636851B0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Reorganization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FD70CA-2F5F-7D49-A8E1-F101140FEEEB}"/>
              </a:ext>
            </a:extLst>
          </p:cNvPr>
          <p:cNvSpPr txBox="1"/>
          <p:nvPr/>
        </p:nvSpPr>
        <p:spPr>
          <a:xfrm>
            <a:off x="6539948" y="2256183"/>
            <a:ext cx="23754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neural net learns, latent space organizes itself into distinct domains</a:t>
            </a:r>
          </a:p>
          <a:p>
            <a:endParaRPr lang="en-US" dirty="0"/>
          </a:p>
          <a:p>
            <a:r>
              <a:rPr lang="en-US" dirty="0"/>
              <a:t>This example shows a 3d convolutional neural net learning protein structural domains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95FC58-8E18-4F4B-988A-2F7C5E43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50" y="1666460"/>
            <a:ext cx="5818809" cy="436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83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Std-Angle-ADA" id="{4D892659-2595-7347-94A2-A6B477FE98CA}" vid="{71717E58-B8EA-7843-9EAC-B7C0A6C5F90F}"/>
    </a:ext>
  </a:extLst>
</a:theme>
</file>

<file path=ppt/theme/theme2.xml><?xml version="1.0" encoding="utf-8"?>
<a:theme xmlns:a="http://schemas.openxmlformats.org/drawingml/2006/main" name="1_Custom Design">
  <a:themeElements>
    <a:clrScheme name=" 2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_Template_Std-Angle-ADA" id="{4D892659-2595-7347-94A2-A6B477FE98CA}" vid="{A5DB794E-906C-1541-8BB4-2E7CF79B5C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725</Words>
  <Application>Microsoft Macintosh PowerPoint</Application>
  <PresentationFormat>On-screen Show (4:3)</PresentationFormat>
  <Paragraphs>165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Cambria Math</vt:lpstr>
      <vt:lpstr>Encode Sans Normal Black</vt:lpstr>
      <vt:lpstr>Lucida Grande</vt:lpstr>
      <vt:lpstr>Open Sans</vt:lpstr>
      <vt:lpstr>Open Sans Light</vt:lpstr>
      <vt:lpstr>Uni Sans Regular</vt:lpstr>
      <vt:lpstr>Office Theme</vt:lpstr>
      <vt:lpstr>1_Custom Design</vt:lpstr>
      <vt:lpstr>Updates for Cargill 6/09/20</vt:lpstr>
      <vt:lpstr>Proposed Learning Pipeline</vt:lpstr>
      <vt:lpstr>Proposed Learning Pipeline</vt:lpstr>
      <vt:lpstr>Proposed Learning Pipeline</vt:lpstr>
      <vt:lpstr>Building the VAE</vt:lpstr>
      <vt:lpstr>Why Use a Variational Autoencoder?</vt:lpstr>
      <vt:lpstr>From Latent Space to Reality</vt:lpstr>
      <vt:lpstr>From Latent Space to Reality</vt:lpstr>
      <vt:lpstr>Real-time Reorganization</vt:lpstr>
      <vt:lpstr>Evaluating the Loss Function</vt:lpstr>
      <vt:lpstr>Evaluating the Loss Function</vt:lpstr>
      <vt:lpstr>Evaluating the Loss Function</vt:lpstr>
      <vt:lpstr>Evaluating the Loss Function</vt:lpstr>
      <vt:lpstr>Evaluating the Loss Function</vt:lpstr>
      <vt:lpstr>Evaluating the Loss Function</vt:lpstr>
      <vt:lpstr>Choosing a Model Architecture</vt:lpstr>
      <vt:lpstr>Choosing a Model Architecture</vt:lpstr>
      <vt:lpstr>Choosing a Model Architecture</vt:lpstr>
      <vt:lpstr>Choosing a Model Architecture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 for Cargill 6/09/20</dc:title>
  <dc:creator>Orion Dollar</dc:creator>
  <cp:lastModifiedBy>Orion Dollar</cp:lastModifiedBy>
  <cp:revision>14</cp:revision>
  <dcterms:created xsi:type="dcterms:W3CDTF">2020-06-08T20:49:57Z</dcterms:created>
  <dcterms:modified xsi:type="dcterms:W3CDTF">2020-06-09T00:09:31Z</dcterms:modified>
</cp:coreProperties>
</file>